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3" r:id="rId6"/>
    <p:sldId id="269" r:id="rId7"/>
    <p:sldId id="260" r:id="rId8"/>
    <p:sldId id="261" r:id="rId9"/>
    <p:sldId id="262" r:id="rId10"/>
    <p:sldId id="268" r:id="rId11"/>
    <p:sldId id="264" r:id="rId12"/>
    <p:sldId id="265" r:id="rId13"/>
    <p:sldId id="266" r:id="rId14"/>
    <p:sldId id="267" r:id="rId15"/>
  </p:sldIdLst>
  <p:sldSz cx="18288000" cy="10287000"/>
  <p:notesSz cx="6858000" cy="9144000"/>
  <p:embeddedFontLst>
    <p:embeddedFont>
      <p:font typeface="Arial Bold" panose="020B0704020202020204" pitchFamily="34" charset="0"/>
      <p:regular r:id="rId16"/>
      <p:bold r:id="rId17"/>
    </p:embeddedFont>
    <p:embeddedFont>
      <p:font typeface="Arial Nova Bold" panose="020B0804020202020204" pitchFamily="34" charset="0"/>
      <p:regular r:id="rId18"/>
      <p:bold r:id="rId19"/>
    </p:embeddedFont>
    <p:embeddedFont>
      <p:font typeface="Public Sans" panose="020B0604020202020204" charset="0"/>
      <p:regular r:id="rId20"/>
    </p:embeddedFont>
    <p:embeddedFont>
      <p:font typeface="Public Sans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5039" autoAdjust="0"/>
  </p:normalViewPr>
  <p:slideViewPr>
    <p:cSldViewPr>
      <p:cViewPr>
        <p:scale>
          <a:sx n="50" d="100"/>
          <a:sy n="50" d="100"/>
        </p:scale>
        <p:origin x="946"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sv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svg>
</file>

<file path=ppt/media/image27.png>
</file>

<file path=ppt/media/image28.png>
</file>

<file path=ppt/media/image3.svg>
</file>

<file path=ppt/media/image4.png>
</file>

<file path=ppt/media/image5.png>
</file>

<file path=ppt/media/image6.sv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youtu.be/MozR-tGS3PA" TargetMode="Externa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13.sv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sv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6.sv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sv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777" r="-9579" b="-24805"/>
            </a:stretch>
          </a:blipFill>
        </p:spPr>
        <p:txBody>
          <a:bodyPr/>
          <a:lstStyle/>
          <a:p>
            <a:endParaRPr lang="he-IL"/>
          </a:p>
        </p:txBody>
      </p:sp>
      <p:sp>
        <p:nvSpPr>
          <p:cNvPr id="3" name="Freeform 3"/>
          <p:cNvSpPr/>
          <p:nvPr/>
        </p:nvSpPr>
        <p:spPr>
          <a:xfrm rot="5400000">
            <a:off x="9527967" y="859028"/>
            <a:ext cx="8341089" cy="8587993"/>
          </a:xfrm>
          <a:custGeom>
            <a:avLst/>
            <a:gdLst/>
            <a:ahLst/>
            <a:cxnLst/>
            <a:rect l="l" t="t" r="r" b="b"/>
            <a:pathLst>
              <a:path w="8341089" h="8587993">
                <a:moveTo>
                  <a:pt x="0" y="0"/>
                </a:moveTo>
                <a:lnTo>
                  <a:pt x="8341088" y="0"/>
                </a:lnTo>
                <a:lnTo>
                  <a:pt x="8341088" y="8587994"/>
                </a:lnTo>
                <a:lnTo>
                  <a:pt x="0" y="85879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he-IL"/>
          </a:p>
        </p:txBody>
      </p:sp>
      <p:grpSp>
        <p:nvGrpSpPr>
          <p:cNvPr id="4" name="Group 4"/>
          <p:cNvGrpSpPr/>
          <p:nvPr/>
        </p:nvGrpSpPr>
        <p:grpSpPr>
          <a:xfrm>
            <a:off x="10617432" y="2071946"/>
            <a:ext cx="6162159" cy="6162159"/>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t="-2151" b="-2151"/>
              </a:stretch>
            </a:blipFill>
          </p:spPr>
          <p:txBody>
            <a:bodyPr/>
            <a:lstStyle/>
            <a:p>
              <a:endParaRPr lang="he-IL"/>
            </a:p>
          </p:txBody>
        </p:sp>
      </p:grpSp>
      <p:grpSp>
        <p:nvGrpSpPr>
          <p:cNvPr id="6" name="Group 6"/>
          <p:cNvGrpSpPr/>
          <p:nvPr/>
        </p:nvGrpSpPr>
        <p:grpSpPr>
          <a:xfrm>
            <a:off x="-161849" y="9982387"/>
            <a:ext cx="18449849" cy="304613"/>
            <a:chOff x="0" y="0"/>
            <a:chExt cx="4859220" cy="80227"/>
          </a:xfrm>
        </p:grpSpPr>
        <p:sp>
          <p:nvSpPr>
            <p:cNvPr id="7" name="Freeform 7"/>
            <p:cNvSpPr/>
            <p:nvPr/>
          </p:nvSpPr>
          <p:spPr>
            <a:xfrm>
              <a:off x="0" y="0"/>
              <a:ext cx="4859220" cy="80227"/>
            </a:xfrm>
            <a:custGeom>
              <a:avLst/>
              <a:gdLst/>
              <a:ahLst/>
              <a:cxnLst/>
              <a:rect l="l" t="t" r="r" b="b"/>
              <a:pathLst>
                <a:path w="4859220" h="80227">
                  <a:moveTo>
                    <a:pt x="0" y="0"/>
                  </a:moveTo>
                  <a:lnTo>
                    <a:pt x="4859220" y="0"/>
                  </a:lnTo>
                  <a:lnTo>
                    <a:pt x="4859220" y="80227"/>
                  </a:lnTo>
                  <a:lnTo>
                    <a:pt x="0" y="80227"/>
                  </a:lnTo>
                  <a:close/>
                </a:path>
              </a:pathLst>
            </a:custGeom>
            <a:solidFill>
              <a:srgbClr val="26242D"/>
            </a:solidFill>
          </p:spPr>
          <p:txBody>
            <a:bodyPr/>
            <a:lstStyle/>
            <a:p>
              <a:endParaRPr lang="he-IL"/>
            </a:p>
          </p:txBody>
        </p:sp>
        <p:sp>
          <p:nvSpPr>
            <p:cNvPr id="8" name="TextBox 8"/>
            <p:cNvSpPr txBox="1"/>
            <p:nvPr/>
          </p:nvSpPr>
          <p:spPr>
            <a:xfrm>
              <a:off x="0" y="-47625"/>
              <a:ext cx="4859220" cy="127852"/>
            </a:xfrm>
            <a:prstGeom prst="rect">
              <a:avLst/>
            </a:prstGeom>
          </p:spPr>
          <p:txBody>
            <a:bodyPr lIns="50800" tIns="50800" rIns="50800" bIns="50800" rtlCol="0" anchor="ctr"/>
            <a:lstStyle/>
            <a:p>
              <a:pPr algn="ctr">
                <a:lnSpc>
                  <a:spcPts val="2886"/>
                </a:lnSpc>
              </a:pPr>
              <a:endParaRPr/>
            </a:p>
          </p:txBody>
        </p:sp>
      </p:grpSp>
      <p:sp>
        <p:nvSpPr>
          <p:cNvPr id="10" name="TextBox 10"/>
          <p:cNvSpPr txBox="1"/>
          <p:nvPr/>
        </p:nvSpPr>
        <p:spPr>
          <a:xfrm>
            <a:off x="2455852" y="3238500"/>
            <a:ext cx="5392748" cy="5144935"/>
          </a:xfrm>
          <a:prstGeom prst="rect">
            <a:avLst/>
          </a:prstGeom>
        </p:spPr>
        <p:txBody>
          <a:bodyPr wrap="square" lIns="0" tIns="0" rIns="0" bIns="0" rtlCol="0" anchor="t">
            <a:spAutoFit/>
          </a:bodyPr>
          <a:lstStyle/>
          <a:p>
            <a:pPr algn="ctr" rtl="1">
              <a:lnSpc>
                <a:spcPts val="4535"/>
              </a:lnSpc>
            </a:pPr>
            <a:r>
              <a:rPr lang="he-IL" sz="5400" b="1" dirty="0">
                <a:solidFill>
                  <a:srgbClr val="26242D"/>
                </a:solidFill>
                <a:latin typeface="Public Sans Bold"/>
                <a:ea typeface="Public Sans Bold"/>
                <a:cs typeface="Public Sans Bold"/>
                <a:sym typeface="Public Sans Bold"/>
                <a:rtl/>
              </a:rPr>
              <a:t>פיתוח תוכנה למערכות </a:t>
            </a:r>
            <a:r>
              <a:rPr lang="en-US" sz="5400" b="1" dirty="0">
                <a:solidFill>
                  <a:srgbClr val="26242D"/>
                </a:solidFill>
                <a:latin typeface="Public Sans Bold"/>
                <a:ea typeface="Public Sans Bold"/>
                <a:cs typeface="Public Sans Bold"/>
                <a:sym typeface="Public Sans Bold"/>
              </a:rPr>
              <a:t>IOT</a:t>
            </a:r>
            <a:r>
              <a:rPr lang="ar-EG" sz="5400" b="1" dirty="0">
                <a:solidFill>
                  <a:srgbClr val="26242D"/>
                </a:solidFill>
                <a:latin typeface="Public Sans Bold"/>
                <a:ea typeface="Public Sans Bold"/>
                <a:cs typeface="Public Sans Bold"/>
                <a:sym typeface="Public Sans Bold"/>
                <a:rtl/>
              </a:rPr>
              <a:t> </a:t>
            </a:r>
          </a:p>
          <a:p>
            <a:pPr algn="ctr" rtl="1">
              <a:lnSpc>
                <a:spcPts val="4535"/>
              </a:lnSpc>
            </a:pPr>
            <a:r>
              <a:rPr lang="he-IL" sz="5400" b="1" dirty="0">
                <a:solidFill>
                  <a:srgbClr val="26242D"/>
                </a:solidFill>
                <a:latin typeface="Public Sans Bold"/>
                <a:ea typeface="Public Sans Bold"/>
                <a:cs typeface="Public Sans Bold"/>
                <a:sym typeface="Public Sans Bold"/>
                <a:rtl/>
              </a:rPr>
              <a:t>בסביבת עיר חכמה</a:t>
            </a:r>
          </a:p>
          <a:p>
            <a:pPr algn="ctr" rtl="1">
              <a:lnSpc>
                <a:spcPts val="4535"/>
              </a:lnSpc>
            </a:pPr>
            <a:endParaRPr lang="he-IL" sz="3239" b="1" dirty="0">
              <a:solidFill>
                <a:srgbClr val="26242D"/>
              </a:solidFill>
              <a:latin typeface="Public Sans Bold"/>
              <a:ea typeface="Public Sans Bold"/>
              <a:cs typeface="Public Sans Bold"/>
              <a:sym typeface="Public Sans Bold"/>
              <a:rtl/>
            </a:endParaRPr>
          </a:p>
          <a:p>
            <a:pPr algn="ctr" rtl="1">
              <a:lnSpc>
                <a:spcPts val="4535"/>
              </a:lnSpc>
            </a:pPr>
            <a:r>
              <a:rPr lang="he-IL" sz="3239" dirty="0">
                <a:solidFill>
                  <a:srgbClr val="26242D"/>
                </a:solidFill>
                <a:latin typeface="Public Sans"/>
                <a:ea typeface="Public Sans"/>
                <a:cs typeface="Public Sans"/>
                <a:sym typeface="Public Sans"/>
                <a:rtl/>
              </a:rPr>
              <a:t>עדי מתוק </a:t>
            </a:r>
            <a:r>
              <a:rPr lang="en-US" sz="3239" dirty="0">
                <a:solidFill>
                  <a:srgbClr val="26242D"/>
                </a:solidFill>
                <a:latin typeface="Public Sans"/>
                <a:ea typeface="Public Sans"/>
                <a:cs typeface="Public Sans"/>
                <a:sym typeface="Public Sans"/>
              </a:rPr>
              <a:t>212917926</a:t>
            </a:r>
          </a:p>
          <a:p>
            <a:pPr algn="ctr" rtl="1">
              <a:lnSpc>
                <a:spcPts val="4535"/>
              </a:lnSpc>
            </a:pPr>
            <a:r>
              <a:rPr lang="he-IL" sz="3239" dirty="0">
                <a:solidFill>
                  <a:srgbClr val="26242D"/>
                </a:solidFill>
                <a:latin typeface="Public Sans"/>
                <a:ea typeface="Public Sans"/>
                <a:cs typeface="Public Sans"/>
                <a:sym typeface="Public Sans"/>
                <a:rtl/>
              </a:rPr>
              <a:t>רוני ליובשבסקי </a:t>
            </a:r>
            <a:r>
              <a:rPr lang="en-US" sz="3239" dirty="0">
                <a:solidFill>
                  <a:srgbClr val="26242D"/>
                </a:solidFill>
                <a:latin typeface="Public Sans"/>
                <a:ea typeface="Public Sans"/>
                <a:cs typeface="Public Sans"/>
                <a:sym typeface="Public Sans"/>
              </a:rPr>
              <a:t>318917556</a:t>
            </a:r>
            <a:endParaRPr lang="he-IL" sz="3239" dirty="0">
              <a:solidFill>
                <a:srgbClr val="26242D"/>
              </a:solidFill>
              <a:latin typeface="Public Sans"/>
              <a:ea typeface="Public Sans"/>
              <a:cs typeface="Public Sans"/>
              <a:sym typeface="Public Sans"/>
            </a:endParaRPr>
          </a:p>
          <a:p>
            <a:pPr algn="ctr" rtl="1">
              <a:lnSpc>
                <a:spcPts val="4535"/>
              </a:lnSpc>
            </a:pPr>
            <a:endParaRPr lang="he-IL" sz="3239" dirty="0">
              <a:solidFill>
                <a:srgbClr val="26242D"/>
              </a:solidFill>
              <a:latin typeface="Public Sans"/>
              <a:ea typeface="Public Sans"/>
              <a:cs typeface="Public Sans"/>
              <a:sym typeface="Public Sans"/>
            </a:endParaRPr>
          </a:p>
          <a:p>
            <a:pPr algn="ctr" rtl="1">
              <a:lnSpc>
                <a:spcPts val="4535"/>
              </a:lnSpc>
            </a:pPr>
            <a:r>
              <a:rPr lang="he-IL" sz="3239" dirty="0">
                <a:solidFill>
                  <a:srgbClr val="26242D"/>
                </a:solidFill>
                <a:latin typeface="Public Sans"/>
                <a:ea typeface="Public Sans"/>
                <a:cs typeface="Public Sans"/>
                <a:sym typeface="Public Sans"/>
                <a:hlinkClick r:id="rId6"/>
              </a:rPr>
              <a:t>סרטון הפרזנטציה שלנו </a:t>
            </a:r>
            <a:r>
              <a:rPr lang="he-IL" sz="3239" dirty="0" err="1">
                <a:solidFill>
                  <a:srgbClr val="26242D"/>
                </a:solidFill>
                <a:latin typeface="Public Sans"/>
                <a:ea typeface="Public Sans"/>
                <a:cs typeface="Public Sans"/>
                <a:sym typeface="Public Sans"/>
                <a:hlinkClick r:id="rId6"/>
              </a:rPr>
              <a:t>ביוטיוב</a:t>
            </a:r>
            <a:endParaRPr lang="en-US" sz="3239" dirty="0">
              <a:solidFill>
                <a:srgbClr val="26242D"/>
              </a:solidFill>
              <a:latin typeface="Public Sans"/>
              <a:ea typeface="Public Sans"/>
              <a:cs typeface="Public Sans"/>
              <a:sym typeface="Public Sans"/>
            </a:endParaRPr>
          </a:p>
          <a:p>
            <a:pPr algn="ctr" rtl="1">
              <a:lnSpc>
                <a:spcPts val="4535"/>
              </a:lnSpc>
            </a:pPr>
            <a:endParaRPr lang="en-US" sz="3239" dirty="0">
              <a:solidFill>
                <a:srgbClr val="26242D"/>
              </a:solidFill>
              <a:latin typeface="Public Sans"/>
              <a:ea typeface="Public Sans"/>
              <a:cs typeface="Public Sans"/>
              <a:sym typeface="Public Sans"/>
            </a:endParaRPr>
          </a:p>
        </p:txBody>
      </p:sp>
      <p:sp>
        <p:nvSpPr>
          <p:cNvPr id="11" name="מלבן 10">
            <a:extLst>
              <a:ext uri="{FF2B5EF4-FFF2-40B4-BE49-F238E27FC236}">
                <a16:creationId xmlns:a16="http://schemas.microsoft.com/office/drawing/2014/main" id="{30576F30-54A4-A941-34F3-6B4BE3953815}"/>
              </a:ext>
            </a:extLst>
          </p:cNvPr>
          <p:cNvSpPr/>
          <p:nvPr/>
        </p:nvSpPr>
        <p:spPr>
          <a:xfrm>
            <a:off x="2461235" y="1472256"/>
            <a:ext cx="5381986" cy="1569660"/>
          </a:xfrm>
          <a:prstGeom prst="rect">
            <a:avLst/>
          </a:prstGeom>
          <a:noFill/>
        </p:spPr>
        <p:txBody>
          <a:bodyPr wrap="none" lIns="91440" tIns="45720" rIns="91440" bIns="45720">
            <a:spAutoFit/>
          </a:bodyPr>
          <a:lstStyle/>
          <a:p>
            <a:pPr algn="ctr"/>
            <a:r>
              <a:rPr lang="en-US" sz="9600" b="1" cap="none" spc="0" dirty="0" err="1">
                <a:ln w="9525">
                  <a:solidFill>
                    <a:schemeClr val="bg1"/>
                  </a:solidFill>
                  <a:prstDash val="solid"/>
                </a:ln>
                <a:solidFill>
                  <a:schemeClr val="tx1"/>
                </a:solidFill>
                <a:effectLst>
                  <a:outerShdw blurRad="12700" dist="38100" dir="2700000" algn="tl" rotWithShape="0">
                    <a:schemeClr val="bg1">
                      <a:lumMod val="50000"/>
                    </a:schemeClr>
                  </a:outerShdw>
                </a:effectLst>
              </a:rPr>
              <a:t>AutoTrash</a:t>
            </a:r>
            <a:endParaRPr lang="he-IL"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D95BE-72D8-B476-74C7-EF01BA60D96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25B4183-E0C8-F10F-8974-992D5DCDB062}"/>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79" t="-37583"/>
            </a:stretch>
          </a:blipFill>
        </p:spPr>
        <p:txBody>
          <a:bodyPr/>
          <a:lstStyle/>
          <a:p>
            <a:endParaRPr lang="he-IL"/>
          </a:p>
        </p:txBody>
      </p:sp>
      <p:grpSp>
        <p:nvGrpSpPr>
          <p:cNvPr id="3" name="Group 3">
            <a:extLst>
              <a:ext uri="{FF2B5EF4-FFF2-40B4-BE49-F238E27FC236}">
                <a16:creationId xmlns:a16="http://schemas.microsoft.com/office/drawing/2014/main" id="{7F32FA62-B446-EC7D-EA98-1BF3ED8D348A}"/>
              </a:ext>
            </a:extLst>
          </p:cNvPr>
          <p:cNvGrpSpPr/>
          <p:nvPr/>
        </p:nvGrpSpPr>
        <p:grpSpPr>
          <a:xfrm>
            <a:off x="1487712" y="6194934"/>
            <a:ext cx="7247758" cy="2090654"/>
            <a:chOff x="0" y="0"/>
            <a:chExt cx="1969418" cy="568089"/>
          </a:xfrm>
        </p:grpSpPr>
        <p:sp>
          <p:nvSpPr>
            <p:cNvPr id="4" name="Freeform 4">
              <a:extLst>
                <a:ext uri="{FF2B5EF4-FFF2-40B4-BE49-F238E27FC236}">
                  <a16:creationId xmlns:a16="http://schemas.microsoft.com/office/drawing/2014/main" id="{2612FC20-D25D-B34D-3061-5949E162BC29}"/>
                </a:ext>
              </a:extLst>
            </p:cNvPr>
            <p:cNvSpPr/>
            <p:nvPr/>
          </p:nvSpPr>
          <p:spPr>
            <a:xfrm>
              <a:off x="0" y="0"/>
              <a:ext cx="1969418" cy="568089"/>
            </a:xfrm>
            <a:custGeom>
              <a:avLst/>
              <a:gdLst/>
              <a:ahLst/>
              <a:cxnLst/>
              <a:rect l="l" t="t" r="r" b="b"/>
              <a:pathLst>
                <a:path w="1969418" h="568089">
                  <a:moveTo>
                    <a:pt x="42727" y="0"/>
                  </a:moveTo>
                  <a:lnTo>
                    <a:pt x="1926691" y="0"/>
                  </a:lnTo>
                  <a:cubicBezTo>
                    <a:pt x="1938023" y="0"/>
                    <a:pt x="1948890" y="4502"/>
                    <a:pt x="1956903" y="12515"/>
                  </a:cubicBezTo>
                  <a:cubicBezTo>
                    <a:pt x="1964916" y="20527"/>
                    <a:pt x="1969418" y="31395"/>
                    <a:pt x="1969418" y="42727"/>
                  </a:cubicBezTo>
                  <a:lnTo>
                    <a:pt x="1969418" y="525362"/>
                  </a:lnTo>
                  <a:cubicBezTo>
                    <a:pt x="1969418" y="548959"/>
                    <a:pt x="1950288" y="568089"/>
                    <a:pt x="1926691" y="568089"/>
                  </a:cubicBezTo>
                  <a:lnTo>
                    <a:pt x="42727" y="568089"/>
                  </a:lnTo>
                  <a:cubicBezTo>
                    <a:pt x="19130" y="568089"/>
                    <a:pt x="0" y="548959"/>
                    <a:pt x="0" y="525362"/>
                  </a:cubicBezTo>
                  <a:lnTo>
                    <a:pt x="0" y="42727"/>
                  </a:lnTo>
                  <a:cubicBezTo>
                    <a:pt x="0" y="19130"/>
                    <a:pt x="19130" y="0"/>
                    <a:pt x="42727" y="0"/>
                  </a:cubicBezTo>
                  <a:close/>
                </a:path>
              </a:pathLst>
            </a:custGeom>
            <a:solidFill>
              <a:srgbClr val="F2F2F2"/>
            </a:solidFill>
          </p:spPr>
          <p:txBody>
            <a:bodyPr/>
            <a:lstStyle/>
            <a:p>
              <a:endParaRPr lang="he-IL"/>
            </a:p>
          </p:txBody>
        </p:sp>
        <p:sp>
          <p:nvSpPr>
            <p:cNvPr id="5" name="TextBox 5">
              <a:extLst>
                <a:ext uri="{FF2B5EF4-FFF2-40B4-BE49-F238E27FC236}">
                  <a16:creationId xmlns:a16="http://schemas.microsoft.com/office/drawing/2014/main" id="{406CAC0C-7873-1FAB-3A80-8E5189E9E85C}"/>
                </a:ext>
              </a:extLst>
            </p:cNvPr>
            <p:cNvSpPr txBox="1"/>
            <p:nvPr/>
          </p:nvSpPr>
          <p:spPr>
            <a:xfrm>
              <a:off x="0" y="-47625"/>
              <a:ext cx="1969418" cy="615714"/>
            </a:xfrm>
            <a:prstGeom prst="rect">
              <a:avLst/>
            </a:prstGeom>
          </p:spPr>
          <p:txBody>
            <a:bodyPr lIns="43301" tIns="43301" rIns="43301" bIns="43301" rtlCol="0" anchor="ctr"/>
            <a:lstStyle/>
            <a:p>
              <a:pPr algn="ctr">
                <a:lnSpc>
                  <a:spcPts val="3258"/>
                </a:lnSpc>
              </a:pPr>
              <a:endParaRPr/>
            </a:p>
          </p:txBody>
        </p:sp>
      </p:grpSp>
      <p:sp>
        <p:nvSpPr>
          <p:cNvPr id="6" name="Freeform 6">
            <a:extLst>
              <a:ext uri="{FF2B5EF4-FFF2-40B4-BE49-F238E27FC236}">
                <a16:creationId xmlns:a16="http://schemas.microsoft.com/office/drawing/2014/main" id="{DA1CF8DB-0F50-85E5-EB8D-2C9CF4E27F9F}"/>
              </a:ext>
            </a:extLst>
          </p:cNvPr>
          <p:cNvSpPr/>
          <p:nvPr/>
        </p:nvSpPr>
        <p:spPr>
          <a:xfrm rot="2170015">
            <a:off x="14564071" y="-1042445"/>
            <a:ext cx="3185991" cy="2863410"/>
          </a:xfrm>
          <a:custGeom>
            <a:avLst/>
            <a:gdLst/>
            <a:ahLst/>
            <a:cxnLst/>
            <a:rect l="l" t="t" r="r" b="b"/>
            <a:pathLst>
              <a:path w="3185991" h="2863410">
                <a:moveTo>
                  <a:pt x="0" y="0"/>
                </a:moveTo>
                <a:lnTo>
                  <a:pt x="3185992" y="0"/>
                </a:lnTo>
                <a:lnTo>
                  <a:pt x="3185992" y="2863410"/>
                </a:lnTo>
                <a:lnTo>
                  <a:pt x="0" y="286341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7" name="Group 7">
            <a:extLst>
              <a:ext uri="{FF2B5EF4-FFF2-40B4-BE49-F238E27FC236}">
                <a16:creationId xmlns:a16="http://schemas.microsoft.com/office/drawing/2014/main" id="{01932EA4-A82B-7550-12D2-AE87D2416563}"/>
              </a:ext>
            </a:extLst>
          </p:cNvPr>
          <p:cNvGrpSpPr/>
          <p:nvPr/>
        </p:nvGrpSpPr>
        <p:grpSpPr>
          <a:xfrm>
            <a:off x="0" y="0"/>
            <a:ext cx="3857668" cy="3857668"/>
            <a:chOff x="0" y="0"/>
            <a:chExt cx="812800" cy="812800"/>
          </a:xfrm>
        </p:grpSpPr>
        <p:sp>
          <p:nvSpPr>
            <p:cNvPr id="8" name="Freeform 8">
              <a:extLst>
                <a:ext uri="{FF2B5EF4-FFF2-40B4-BE49-F238E27FC236}">
                  <a16:creationId xmlns:a16="http://schemas.microsoft.com/office/drawing/2014/main" id="{A3106BAB-03A1-A158-F0F9-FB20E47A0DE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39285" r="-39285"/>
              </a:stretch>
            </a:blipFill>
            <a:ln w="133350" cap="sq">
              <a:solidFill>
                <a:srgbClr val="5A93F6"/>
              </a:solidFill>
              <a:prstDash val="solid"/>
              <a:miter/>
            </a:ln>
          </p:spPr>
          <p:txBody>
            <a:bodyPr/>
            <a:lstStyle/>
            <a:p>
              <a:endParaRPr lang="he-IL"/>
            </a:p>
          </p:txBody>
        </p:sp>
      </p:grpSp>
      <p:grpSp>
        <p:nvGrpSpPr>
          <p:cNvPr id="9" name="Group 9">
            <a:extLst>
              <a:ext uri="{FF2B5EF4-FFF2-40B4-BE49-F238E27FC236}">
                <a16:creationId xmlns:a16="http://schemas.microsoft.com/office/drawing/2014/main" id="{D97A8680-ACA1-FDF7-7D92-DF7D0020DEFC}"/>
              </a:ext>
            </a:extLst>
          </p:cNvPr>
          <p:cNvGrpSpPr/>
          <p:nvPr/>
        </p:nvGrpSpPr>
        <p:grpSpPr>
          <a:xfrm>
            <a:off x="-426464" y="9418793"/>
            <a:ext cx="1293426" cy="1293426"/>
            <a:chOff x="0" y="0"/>
            <a:chExt cx="812800" cy="812800"/>
          </a:xfrm>
        </p:grpSpPr>
        <p:sp>
          <p:nvSpPr>
            <p:cNvPr id="10" name="Freeform 10">
              <a:extLst>
                <a:ext uri="{FF2B5EF4-FFF2-40B4-BE49-F238E27FC236}">
                  <a16:creationId xmlns:a16="http://schemas.microsoft.com/office/drawing/2014/main" id="{6C922AAA-6E9E-8E35-1BD3-FF1A5E9F5F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5B8F6"/>
            </a:solidFill>
          </p:spPr>
          <p:txBody>
            <a:bodyPr/>
            <a:lstStyle/>
            <a:p>
              <a:endParaRPr lang="he-IL"/>
            </a:p>
          </p:txBody>
        </p:sp>
        <p:sp>
          <p:nvSpPr>
            <p:cNvPr id="11" name="TextBox 11">
              <a:extLst>
                <a:ext uri="{FF2B5EF4-FFF2-40B4-BE49-F238E27FC236}">
                  <a16:creationId xmlns:a16="http://schemas.microsoft.com/office/drawing/2014/main" id="{9F3CA65F-073D-15C8-F297-FDDECF390BFD}"/>
                </a:ext>
              </a:extLst>
            </p:cNvPr>
            <p:cNvSpPr txBox="1"/>
            <p:nvPr/>
          </p:nvSpPr>
          <p:spPr>
            <a:xfrm>
              <a:off x="76200" y="28575"/>
              <a:ext cx="660400" cy="708025"/>
            </a:xfrm>
            <a:prstGeom prst="rect">
              <a:avLst/>
            </a:prstGeom>
          </p:spPr>
          <p:txBody>
            <a:bodyPr lIns="50800" tIns="50800" rIns="50800" bIns="50800" rtlCol="0" anchor="ctr"/>
            <a:lstStyle/>
            <a:p>
              <a:pPr algn="ctr">
                <a:lnSpc>
                  <a:spcPts val="3258"/>
                </a:lnSpc>
              </a:pPr>
              <a:endParaRPr/>
            </a:p>
          </p:txBody>
        </p:sp>
      </p:grpSp>
      <p:sp>
        <p:nvSpPr>
          <p:cNvPr id="12" name="TextBox 12">
            <a:extLst>
              <a:ext uri="{FF2B5EF4-FFF2-40B4-BE49-F238E27FC236}">
                <a16:creationId xmlns:a16="http://schemas.microsoft.com/office/drawing/2014/main" id="{DC267D4E-63DF-92D2-A53E-7A831E92E15B}"/>
              </a:ext>
            </a:extLst>
          </p:cNvPr>
          <p:cNvSpPr txBox="1"/>
          <p:nvPr/>
        </p:nvSpPr>
        <p:spPr>
          <a:xfrm>
            <a:off x="0" y="3045766"/>
            <a:ext cx="18288000" cy="5737148"/>
          </a:xfrm>
          <a:prstGeom prst="rect">
            <a:avLst/>
          </a:prstGeom>
        </p:spPr>
        <p:txBody>
          <a:bodyPr lIns="0" tIns="0" rIns="0" bIns="0" rtlCol="0" anchor="t">
            <a:spAutoFit/>
          </a:bodyPr>
          <a:lstStyle/>
          <a:p>
            <a:pPr algn="r">
              <a:lnSpc>
                <a:spcPct val="150000"/>
              </a:lnSpc>
            </a:pPr>
            <a:r>
              <a:rPr lang="he-IL" sz="2800" b="1" dirty="0"/>
              <a:t>המערכת מציגה למפעילי פינוי האשפה מסלול אופטימלי, תוך תיעדוף פחים מלאים הדורשים פינוי </a:t>
            </a:r>
            <a:r>
              <a:rPr lang="he-IL" sz="2800" b="1" dirty="0" err="1"/>
              <a:t>מיידי</a:t>
            </a:r>
            <a:r>
              <a:rPr lang="he-IL" sz="2800" b="1" dirty="0"/>
              <a:t>.</a:t>
            </a:r>
            <a:br>
              <a:rPr lang="he-IL" sz="2800" b="1" dirty="0"/>
            </a:br>
            <a:r>
              <a:rPr lang="he-IL" sz="2800" b="1" dirty="0"/>
              <a:t>הנהג מקבל עדכונים שוטפים על מצב הפחים, זמינותם והמסלול המתאים בזמן אמת.</a:t>
            </a:r>
            <a:br>
              <a:rPr lang="he-IL" sz="2800" b="1" dirty="0"/>
            </a:br>
            <a:r>
              <a:rPr lang="he-IL" sz="2800" b="1" dirty="0"/>
              <a:t>המשתמשים יכולים לעקוב אחר מערך פינוי האשפה ולצפות בנתונים חיים על מצב הפחים ברחבי העיר.</a:t>
            </a:r>
          </a:p>
          <a:p>
            <a:pPr algn="r">
              <a:lnSpc>
                <a:spcPct val="150000"/>
              </a:lnSpc>
            </a:pPr>
            <a:r>
              <a:rPr lang="he-IL" sz="2800" b="1" dirty="0"/>
              <a:t>המערכת מספקת גישה למידע היסטורי שנאסף לאורך זמן, לצורך ניתוח מגמות ושיפור תהליכי הפינוי.</a:t>
            </a:r>
            <a:br>
              <a:rPr lang="he-IL" sz="2800" b="1" dirty="0"/>
            </a:br>
            <a:r>
              <a:rPr lang="he-IL" sz="2800" b="1" dirty="0"/>
              <a:t>במקרה של חריגות, כגון עומס חריג בפחים, תקלה בחיישן או חשש לשריפה, המערכת שולחת התראות מיידיות לגורמים הרלוונטיים.</a:t>
            </a:r>
          </a:p>
          <a:p>
            <a:pPr algn="r">
              <a:lnSpc>
                <a:spcPct val="150000"/>
              </a:lnSpc>
            </a:pPr>
            <a:r>
              <a:rPr lang="he-IL" sz="2800" b="1" dirty="0"/>
              <a:t>הלוח מחוונים החכם שהוא </a:t>
            </a:r>
            <a:r>
              <a:rPr lang="he-IL" sz="2800" b="1" dirty="0" err="1"/>
              <a:t>הדשבורד</a:t>
            </a:r>
            <a:r>
              <a:rPr lang="he-IL" sz="2800" b="1" dirty="0"/>
              <a:t>, מאפשר למנהלי הפסולת ברשות המקומית לקבל תובנות בזמן אמת, לנתח נתונים ולבצע התאמות תפעוליות.</a:t>
            </a:r>
            <a:br>
              <a:rPr lang="he-IL" sz="2800" b="1" dirty="0"/>
            </a:br>
            <a:r>
              <a:rPr lang="he-IL" sz="2800" b="1" dirty="0"/>
              <a:t>בנוסף, המערכת תומכת באינטגרציה עם מערכות עיר חכמה נוספות, מה שמאפשר שיפור תיאום השירותים העירוניים.</a:t>
            </a:r>
          </a:p>
        </p:txBody>
      </p:sp>
      <p:sp>
        <p:nvSpPr>
          <p:cNvPr id="13" name="TextBox 13">
            <a:extLst>
              <a:ext uri="{FF2B5EF4-FFF2-40B4-BE49-F238E27FC236}">
                <a16:creationId xmlns:a16="http://schemas.microsoft.com/office/drawing/2014/main" id="{0D0C8A55-56E5-708A-A472-E0A247A57CA2}"/>
              </a:ext>
            </a:extLst>
          </p:cNvPr>
          <p:cNvSpPr txBox="1"/>
          <p:nvPr/>
        </p:nvSpPr>
        <p:spPr>
          <a:xfrm>
            <a:off x="5474599" y="243749"/>
            <a:ext cx="8536618" cy="2869377"/>
          </a:xfrm>
          <a:prstGeom prst="rect">
            <a:avLst/>
          </a:prstGeom>
        </p:spPr>
        <p:txBody>
          <a:bodyPr lIns="0" tIns="0" rIns="0" bIns="0" rtlCol="0" anchor="t">
            <a:spAutoFit/>
          </a:bodyPr>
          <a:lstStyle/>
          <a:p>
            <a:pPr marL="0" lvl="0" indent="0" algn="ctr" rtl="1">
              <a:lnSpc>
                <a:spcPts val="10361"/>
              </a:lnSpc>
              <a:spcBef>
                <a:spcPct val="0"/>
              </a:spcBef>
            </a:pPr>
            <a:r>
              <a:rPr lang="he-IL" sz="9775" b="1">
                <a:solidFill>
                  <a:srgbClr val="004CCF"/>
                </a:solidFill>
                <a:latin typeface="Arial Bold"/>
                <a:ea typeface="Arial Bold"/>
                <a:cs typeface="Arial Bold"/>
                <a:sym typeface="Arial Bold"/>
                <a:rtl/>
              </a:rPr>
              <a:t>דרישות פונקציונליות </a:t>
            </a:r>
          </a:p>
        </p:txBody>
      </p:sp>
    </p:spTree>
    <p:extLst>
      <p:ext uri="{BB962C8B-B14F-4D97-AF65-F5344CB8AC3E}">
        <p14:creationId xmlns:p14="http://schemas.microsoft.com/office/powerpoint/2010/main" val="3272327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79" t="-37583"/>
            </a:stretch>
          </a:blipFill>
        </p:spPr>
        <p:txBody>
          <a:bodyPr/>
          <a:lstStyle/>
          <a:p>
            <a:endParaRPr lang="he-IL"/>
          </a:p>
        </p:txBody>
      </p:sp>
      <p:grpSp>
        <p:nvGrpSpPr>
          <p:cNvPr id="3" name="Group 3"/>
          <p:cNvGrpSpPr/>
          <p:nvPr/>
        </p:nvGrpSpPr>
        <p:grpSpPr>
          <a:xfrm>
            <a:off x="1487712" y="6194934"/>
            <a:ext cx="7247758" cy="2090654"/>
            <a:chOff x="0" y="0"/>
            <a:chExt cx="1969418" cy="568089"/>
          </a:xfrm>
        </p:grpSpPr>
        <p:sp>
          <p:nvSpPr>
            <p:cNvPr id="4" name="Freeform 4"/>
            <p:cNvSpPr/>
            <p:nvPr/>
          </p:nvSpPr>
          <p:spPr>
            <a:xfrm>
              <a:off x="0" y="0"/>
              <a:ext cx="1969418" cy="568089"/>
            </a:xfrm>
            <a:custGeom>
              <a:avLst/>
              <a:gdLst/>
              <a:ahLst/>
              <a:cxnLst/>
              <a:rect l="l" t="t" r="r" b="b"/>
              <a:pathLst>
                <a:path w="1969418" h="568089">
                  <a:moveTo>
                    <a:pt x="42727" y="0"/>
                  </a:moveTo>
                  <a:lnTo>
                    <a:pt x="1926691" y="0"/>
                  </a:lnTo>
                  <a:cubicBezTo>
                    <a:pt x="1938023" y="0"/>
                    <a:pt x="1948890" y="4502"/>
                    <a:pt x="1956903" y="12515"/>
                  </a:cubicBezTo>
                  <a:cubicBezTo>
                    <a:pt x="1964916" y="20527"/>
                    <a:pt x="1969418" y="31395"/>
                    <a:pt x="1969418" y="42727"/>
                  </a:cubicBezTo>
                  <a:lnTo>
                    <a:pt x="1969418" y="525362"/>
                  </a:lnTo>
                  <a:cubicBezTo>
                    <a:pt x="1969418" y="548959"/>
                    <a:pt x="1950288" y="568089"/>
                    <a:pt x="1926691" y="568089"/>
                  </a:cubicBezTo>
                  <a:lnTo>
                    <a:pt x="42727" y="568089"/>
                  </a:lnTo>
                  <a:cubicBezTo>
                    <a:pt x="19130" y="568089"/>
                    <a:pt x="0" y="548959"/>
                    <a:pt x="0" y="525362"/>
                  </a:cubicBezTo>
                  <a:lnTo>
                    <a:pt x="0" y="42727"/>
                  </a:lnTo>
                  <a:cubicBezTo>
                    <a:pt x="0" y="19130"/>
                    <a:pt x="19130" y="0"/>
                    <a:pt x="42727" y="0"/>
                  </a:cubicBezTo>
                  <a:close/>
                </a:path>
              </a:pathLst>
            </a:custGeom>
            <a:solidFill>
              <a:srgbClr val="F2F2F2"/>
            </a:solidFill>
          </p:spPr>
          <p:txBody>
            <a:bodyPr/>
            <a:lstStyle/>
            <a:p>
              <a:endParaRPr lang="he-IL"/>
            </a:p>
          </p:txBody>
        </p:sp>
        <p:sp>
          <p:nvSpPr>
            <p:cNvPr id="5" name="TextBox 5"/>
            <p:cNvSpPr txBox="1"/>
            <p:nvPr/>
          </p:nvSpPr>
          <p:spPr>
            <a:xfrm>
              <a:off x="0" y="-47625"/>
              <a:ext cx="1969418" cy="615714"/>
            </a:xfrm>
            <a:prstGeom prst="rect">
              <a:avLst/>
            </a:prstGeom>
          </p:spPr>
          <p:txBody>
            <a:bodyPr lIns="43301" tIns="43301" rIns="43301" bIns="43301" rtlCol="0" anchor="ctr"/>
            <a:lstStyle/>
            <a:p>
              <a:pPr algn="ctr">
                <a:lnSpc>
                  <a:spcPts val="3258"/>
                </a:lnSpc>
              </a:pPr>
              <a:endParaRPr/>
            </a:p>
          </p:txBody>
        </p:sp>
      </p:grpSp>
      <p:sp>
        <p:nvSpPr>
          <p:cNvPr id="6" name="Freeform 6"/>
          <p:cNvSpPr/>
          <p:nvPr/>
        </p:nvSpPr>
        <p:spPr>
          <a:xfrm rot="2170015">
            <a:off x="-1372746" y="8633801"/>
            <a:ext cx="3185991" cy="2863410"/>
          </a:xfrm>
          <a:custGeom>
            <a:avLst/>
            <a:gdLst/>
            <a:ahLst/>
            <a:cxnLst/>
            <a:rect l="l" t="t" r="r" b="b"/>
            <a:pathLst>
              <a:path w="3185991" h="2863410">
                <a:moveTo>
                  <a:pt x="0" y="0"/>
                </a:moveTo>
                <a:lnTo>
                  <a:pt x="3185991" y="0"/>
                </a:lnTo>
                <a:lnTo>
                  <a:pt x="3185991" y="2863410"/>
                </a:lnTo>
                <a:lnTo>
                  <a:pt x="0" y="286341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7" name="Group 7"/>
          <p:cNvGrpSpPr/>
          <p:nvPr/>
        </p:nvGrpSpPr>
        <p:grpSpPr>
          <a:xfrm>
            <a:off x="0" y="0"/>
            <a:ext cx="4383204" cy="4383204"/>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39285" r="-39285"/>
              </a:stretch>
            </a:blipFill>
            <a:ln w="133350" cap="sq">
              <a:solidFill>
                <a:srgbClr val="5A93F6"/>
              </a:solidFill>
              <a:prstDash val="solid"/>
              <a:miter/>
            </a:ln>
          </p:spPr>
          <p:txBody>
            <a:bodyPr/>
            <a:lstStyle/>
            <a:p>
              <a:endParaRPr lang="he-IL"/>
            </a:p>
          </p:txBody>
        </p:sp>
      </p:grpSp>
      <p:grpSp>
        <p:nvGrpSpPr>
          <p:cNvPr id="9" name="Group 9"/>
          <p:cNvGrpSpPr/>
          <p:nvPr/>
        </p:nvGrpSpPr>
        <p:grpSpPr>
          <a:xfrm>
            <a:off x="-426464" y="9418793"/>
            <a:ext cx="1293426" cy="129342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5B8F6"/>
            </a:solidFill>
          </p:spPr>
          <p:txBody>
            <a:bodyPr/>
            <a:lstStyle/>
            <a:p>
              <a:endParaRPr lang="he-IL"/>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258"/>
                </a:lnSpc>
              </a:pPr>
              <a:endParaRPr/>
            </a:p>
          </p:txBody>
        </p:sp>
      </p:grpSp>
      <p:sp>
        <p:nvSpPr>
          <p:cNvPr id="12" name="TextBox 12"/>
          <p:cNvSpPr txBox="1"/>
          <p:nvPr/>
        </p:nvSpPr>
        <p:spPr>
          <a:xfrm>
            <a:off x="-1754109" y="2418492"/>
            <a:ext cx="20042109" cy="8892371"/>
          </a:xfrm>
          <a:prstGeom prst="rect">
            <a:avLst/>
          </a:prstGeom>
        </p:spPr>
        <p:txBody>
          <a:bodyPr lIns="0" tIns="0" rIns="0" bIns="0" rtlCol="0" anchor="t">
            <a:spAutoFit/>
          </a:bodyPr>
          <a:lstStyle/>
          <a:p>
            <a:pPr algn="r">
              <a:lnSpc>
                <a:spcPts val="4061"/>
              </a:lnSpc>
            </a:pPr>
            <a:r>
              <a:rPr lang="he-IL" sz="2901" b="1" dirty="0">
                <a:solidFill>
                  <a:srgbClr val="000000"/>
                </a:solidFill>
                <a:latin typeface="Public Sans Bold"/>
                <a:ea typeface="Public Sans Bold"/>
                <a:cs typeface="Public Sans Bold"/>
                <a:sym typeface="Public Sans Bold"/>
                <a:rtl/>
              </a:rPr>
              <a:t>המערכת תהיה קלה לשימוש ולתפעול ללא צורך בידע טכני מוקדם</a:t>
            </a:r>
          </a:p>
          <a:p>
            <a:pPr algn="r">
              <a:lnSpc>
                <a:spcPts val="4061"/>
              </a:lnSpc>
            </a:pPr>
            <a:r>
              <a:rPr lang="en-US" sz="2901" b="1" dirty="0">
                <a:solidFill>
                  <a:srgbClr val="000000"/>
                </a:solidFill>
                <a:latin typeface="Public Sans Bold"/>
                <a:ea typeface="Public Sans Bold"/>
                <a:cs typeface="Public Sans Bold"/>
                <a:sym typeface="Public Sans Bold"/>
              </a:rPr>
              <a:t> </a:t>
            </a:r>
          </a:p>
          <a:p>
            <a:pPr algn="r">
              <a:lnSpc>
                <a:spcPts val="4061"/>
              </a:lnSpc>
            </a:pPr>
            <a:r>
              <a:rPr lang="en-US" sz="2901" b="1" dirty="0">
                <a:solidFill>
                  <a:srgbClr val="000000"/>
                </a:solidFill>
                <a:latin typeface="Public Sans Bold"/>
                <a:ea typeface="Public Sans Bold"/>
                <a:cs typeface="Public Sans Bold"/>
                <a:sym typeface="Public Sans Bold"/>
              </a:rPr>
              <a:t>Android </a:t>
            </a:r>
            <a:r>
              <a:rPr lang="he-IL" sz="2901" b="1" dirty="0">
                <a:solidFill>
                  <a:srgbClr val="000000"/>
                </a:solidFill>
                <a:latin typeface="Public Sans Bold"/>
                <a:ea typeface="Public Sans Bold"/>
                <a:cs typeface="Public Sans Bold"/>
                <a:sym typeface="Public Sans Bold"/>
                <a:rtl/>
              </a:rPr>
              <a:t>ו</a:t>
            </a:r>
            <a:r>
              <a:rPr lang="en-US" sz="2901" b="1" dirty="0">
                <a:solidFill>
                  <a:srgbClr val="000000"/>
                </a:solidFill>
                <a:latin typeface="Public Sans Bold"/>
                <a:ea typeface="Public Sans Bold"/>
                <a:cs typeface="Public Sans Bold"/>
                <a:sym typeface="Public Sans Bold"/>
              </a:rPr>
              <a:t>-iOS </a:t>
            </a:r>
            <a:r>
              <a:rPr lang="he-IL" sz="2901" b="1" dirty="0">
                <a:solidFill>
                  <a:srgbClr val="000000"/>
                </a:solidFill>
                <a:latin typeface="Public Sans Bold"/>
                <a:ea typeface="Public Sans Bold"/>
                <a:cs typeface="Public Sans Bold"/>
                <a:sym typeface="Public Sans Bold"/>
                <a:rtl/>
              </a:rPr>
              <a:t>האפליקציה תותקן על מכשירים ניידים ותתמוך במערכות הפעלה</a:t>
            </a:r>
          </a:p>
          <a:p>
            <a:pPr algn="r">
              <a:lnSpc>
                <a:spcPts val="4061"/>
              </a:lnSpc>
            </a:pPr>
            <a:endParaRPr lang="he-IL" sz="2901" b="1" dirty="0">
              <a:solidFill>
                <a:srgbClr val="000000"/>
              </a:solidFill>
              <a:latin typeface="Public Sans Bold"/>
              <a:ea typeface="Public Sans Bold"/>
              <a:cs typeface="Public Sans Bold"/>
              <a:sym typeface="Public Sans Bold"/>
              <a:rtl/>
            </a:endParaRPr>
          </a:p>
          <a:p>
            <a:pPr algn="r">
              <a:lnSpc>
                <a:spcPts val="4061"/>
              </a:lnSpc>
            </a:pPr>
            <a:r>
              <a:rPr lang="he-IL" sz="2901" b="1" dirty="0">
                <a:solidFill>
                  <a:srgbClr val="000000"/>
                </a:solidFill>
                <a:latin typeface="Public Sans Bold"/>
                <a:ea typeface="Public Sans Bold"/>
                <a:cs typeface="Public Sans Bold"/>
                <a:sym typeface="Public Sans Bold"/>
                <a:rtl/>
              </a:rPr>
              <a:t>ממשק המשתמש יתמוך בשפות עברית, אנגלית, רוסית וערבית כדי להנגיש את המערכת למשתמשים שונים</a:t>
            </a:r>
          </a:p>
          <a:p>
            <a:pPr algn="r">
              <a:lnSpc>
                <a:spcPts val="4061"/>
              </a:lnSpc>
            </a:pPr>
            <a:endParaRPr lang="he-IL" sz="2901" b="1" dirty="0">
              <a:solidFill>
                <a:srgbClr val="000000"/>
              </a:solidFill>
              <a:latin typeface="Public Sans Bold"/>
              <a:ea typeface="Public Sans Bold"/>
              <a:cs typeface="Public Sans Bold"/>
              <a:sym typeface="Public Sans Bold"/>
              <a:rtl/>
            </a:endParaRPr>
          </a:p>
          <a:p>
            <a:pPr algn="r">
              <a:lnSpc>
                <a:spcPts val="4061"/>
              </a:lnSpc>
            </a:pPr>
            <a:r>
              <a:rPr lang="he-IL" sz="2901" b="1" dirty="0">
                <a:solidFill>
                  <a:srgbClr val="000000"/>
                </a:solidFill>
                <a:latin typeface="Public Sans Bold"/>
                <a:ea typeface="Public Sans Bold"/>
                <a:cs typeface="Public Sans Bold"/>
                <a:sym typeface="Public Sans Bold"/>
                <a:rtl/>
              </a:rPr>
              <a:t>המערכת תהיה קלת משקל ותדרוש משאבים נמוכים להפעלה יעילה</a:t>
            </a:r>
          </a:p>
          <a:p>
            <a:pPr algn="r">
              <a:lnSpc>
                <a:spcPts val="4061"/>
              </a:lnSpc>
            </a:pPr>
            <a:r>
              <a:rPr lang="en-US" sz="2901" b="1" dirty="0">
                <a:solidFill>
                  <a:srgbClr val="000000"/>
                </a:solidFill>
                <a:latin typeface="Public Sans Bold"/>
                <a:ea typeface="Public Sans Bold"/>
                <a:cs typeface="Public Sans Bold"/>
                <a:sym typeface="Public Sans Bold"/>
              </a:rPr>
              <a:t>:</a:t>
            </a:r>
            <a:r>
              <a:rPr lang="he-IL" sz="2901" b="1" dirty="0">
                <a:solidFill>
                  <a:srgbClr val="000000"/>
                </a:solidFill>
                <a:latin typeface="Public Sans Bold"/>
                <a:ea typeface="Public Sans Bold"/>
                <a:cs typeface="Public Sans Bold"/>
                <a:sym typeface="Public Sans Bold"/>
                <a:rtl/>
              </a:rPr>
              <a:t>דרישות חומרה מינימליות</a:t>
            </a:r>
          </a:p>
          <a:p>
            <a:pPr algn="r">
              <a:lnSpc>
                <a:spcPts val="4061"/>
              </a:lnSpc>
            </a:pPr>
            <a:r>
              <a:rPr lang="he-IL" sz="2901" b="1" dirty="0">
                <a:solidFill>
                  <a:srgbClr val="000000"/>
                </a:solidFill>
                <a:latin typeface="Public Sans Bold"/>
                <a:ea typeface="Public Sans Bold"/>
                <a:cs typeface="Public Sans Bold"/>
                <a:sym typeface="Public Sans Bold"/>
                <a:rtl/>
              </a:rPr>
              <a:t> למעבד </a:t>
            </a:r>
            <a:r>
              <a:rPr lang="en-US" sz="2901" b="1" dirty="0">
                <a:solidFill>
                  <a:srgbClr val="000000"/>
                </a:solidFill>
                <a:latin typeface="Public Sans Bold"/>
                <a:ea typeface="Public Sans Bold"/>
                <a:cs typeface="Public Sans Bold"/>
                <a:sym typeface="Public Sans Bold"/>
              </a:rPr>
              <a:t>1 CPU</a:t>
            </a:r>
          </a:p>
          <a:p>
            <a:pPr algn="r">
              <a:lnSpc>
                <a:spcPts val="4061"/>
              </a:lnSpc>
            </a:pPr>
            <a:r>
              <a:rPr lang="en-US" sz="2901" b="1" dirty="0">
                <a:solidFill>
                  <a:srgbClr val="000000"/>
                </a:solidFill>
                <a:latin typeface="Public Sans Bold"/>
                <a:ea typeface="Public Sans Bold"/>
                <a:cs typeface="Public Sans Bold"/>
                <a:sym typeface="Public Sans Bold"/>
              </a:rPr>
              <a:t>GB</a:t>
            </a:r>
            <a:r>
              <a:rPr lang="he-IL" sz="2901" b="1" dirty="0">
                <a:solidFill>
                  <a:srgbClr val="000000"/>
                </a:solidFill>
                <a:latin typeface="Public Sans Bold"/>
                <a:ea typeface="Public Sans Bold"/>
                <a:cs typeface="Public Sans Bold"/>
                <a:sym typeface="Public Sans Bold"/>
              </a:rPr>
              <a:t>של לפחות </a:t>
            </a:r>
            <a:r>
              <a:rPr lang="en-US" sz="2901" b="1" dirty="0">
                <a:solidFill>
                  <a:srgbClr val="000000"/>
                </a:solidFill>
                <a:latin typeface="Public Sans Bold"/>
                <a:ea typeface="Public Sans Bold"/>
                <a:cs typeface="Public Sans Bold"/>
                <a:sym typeface="Public Sans Bold"/>
              </a:rPr>
              <a:t> </a:t>
            </a:r>
            <a:r>
              <a:rPr lang="he-IL" sz="2901" b="1" dirty="0">
                <a:solidFill>
                  <a:srgbClr val="000000"/>
                </a:solidFill>
                <a:latin typeface="Public Sans Bold"/>
                <a:ea typeface="Public Sans Bold"/>
                <a:cs typeface="Public Sans Bold"/>
                <a:sym typeface="Public Sans Bold"/>
              </a:rPr>
              <a:t> </a:t>
            </a:r>
            <a:r>
              <a:rPr lang="he-IL" sz="2901" b="1" dirty="0">
                <a:solidFill>
                  <a:srgbClr val="000000"/>
                </a:solidFill>
                <a:latin typeface="Public Sans Bold"/>
                <a:ea typeface="Public Sans Bold"/>
                <a:cs typeface="Public Sans Bold"/>
                <a:sym typeface="Public Sans Bold"/>
                <a:rtl/>
              </a:rPr>
              <a:t>זיכרון עבודה</a:t>
            </a:r>
            <a:r>
              <a:rPr lang="en-US" sz="2901" b="1" dirty="0">
                <a:solidFill>
                  <a:srgbClr val="000000"/>
                </a:solidFill>
                <a:latin typeface="Public Sans Bold"/>
                <a:ea typeface="Public Sans Bold"/>
                <a:cs typeface="Public Sans Bold"/>
                <a:sym typeface="Public Sans Bold"/>
              </a:rPr>
              <a:t> </a:t>
            </a:r>
          </a:p>
          <a:p>
            <a:pPr algn="r">
              <a:lnSpc>
                <a:spcPts val="4061"/>
              </a:lnSpc>
            </a:pPr>
            <a:r>
              <a:rPr lang="en-US" sz="2901" b="1" dirty="0">
                <a:solidFill>
                  <a:srgbClr val="000000"/>
                </a:solidFill>
                <a:latin typeface="Public Sans Bold"/>
                <a:ea typeface="Public Sans Bold"/>
                <a:cs typeface="Public Sans Bold"/>
                <a:sym typeface="Public Sans Bold"/>
              </a:rPr>
              <a:t> MB500 </a:t>
            </a:r>
            <a:r>
              <a:rPr lang="he-IL" sz="2901" b="1" dirty="0">
                <a:solidFill>
                  <a:srgbClr val="000000"/>
                </a:solidFill>
                <a:latin typeface="Public Sans Bold"/>
                <a:ea typeface="Public Sans Bold"/>
                <a:cs typeface="Public Sans Bold"/>
                <a:sym typeface="Public Sans Bold"/>
                <a:rtl/>
              </a:rPr>
              <a:t>שטח אחסון של</a:t>
            </a:r>
            <a:r>
              <a:rPr lang="en-US" sz="2901" b="1" dirty="0">
                <a:solidFill>
                  <a:srgbClr val="000000"/>
                </a:solidFill>
                <a:latin typeface="Public Sans Bold"/>
                <a:ea typeface="Public Sans Bold"/>
                <a:cs typeface="Public Sans Bold"/>
                <a:sym typeface="Public Sans Bold"/>
              </a:rPr>
              <a:t> </a:t>
            </a:r>
          </a:p>
          <a:p>
            <a:pPr algn="r">
              <a:lnSpc>
                <a:spcPts val="4061"/>
              </a:lnSpc>
            </a:pPr>
            <a:endParaRPr lang="en-US" sz="2901" b="1" dirty="0">
              <a:solidFill>
                <a:srgbClr val="000000"/>
              </a:solidFill>
              <a:latin typeface="Public Sans Bold"/>
              <a:ea typeface="Public Sans Bold"/>
              <a:cs typeface="Public Sans Bold"/>
              <a:sym typeface="Public Sans Bold"/>
            </a:endParaRPr>
          </a:p>
          <a:p>
            <a:pPr algn="r">
              <a:lnSpc>
                <a:spcPts val="4061"/>
              </a:lnSpc>
            </a:pPr>
            <a:r>
              <a:rPr lang="he-IL" sz="2901" b="1" dirty="0">
                <a:solidFill>
                  <a:srgbClr val="000000"/>
                </a:solidFill>
                <a:latin typeface="Public Sans Bold"/>
                <a:ea typeface="Public Sans Bold"/>
                <a:cs typeface="Public Sans Bold"/>
                <a:sym typeface="Public Sans Bold"/>
                <a:rtl/>
              </a:rPr>
              <a:t>המערכת תהיה מאובטחת ותכלול אמצעי הצפנה לשמירה על מידע המשתמשים</a:t>
            </a:r>
          </a:p>
          <a:p>
            <a:pPr algn="r">
              <a:lnSpc>
                <a:spcPts val="4061"/>
              </a:lnSpc>
            </a:pPr>
            <a:endParaRPr lang="he-IL" sz="2901" b="1" dirty="0">
              <a:solidFill>
                <a:srgbClr val="000000"/>
              </a:solidFill>
              <a:latin typeface="Public Sans Bold"/>
              <a:ea typeface="Public Sans Bold"/>
              <a:cs typeface="Public Sans Bold"/>
              <a:sym typeface="Public Sans Bold"/>
              <a:rtl/>
            </a:endParaRPr>
          </a:p>
          <a:p>
            <a:pPr algn="r">
              <a:lnSpc>
                <a:spcPts val="4061"/>
              </a:lnSpc>
            </a:pPr>
            <a:r>
              <a:rPr lang="he-IL" sz="2901" b="1" dirty="0">
                <a:solidFill>
                  <a:srgbClr val="000000"/>
                </a:solidFill>
                <a:latin typeface="Public Sans Bold"/>
                <a:ea typeface="Public Sans Bold"/>
                <a:cs typeface="Public Sans Bold"/>
                <a:sym typeface="Public Sans Bold"/>
                <a:rtl/>
              </a:rPr>
              <a:t>תמיכה בעדכונים ושדרוגים אוטומטיים לשיפור הביצועים והאבטחה</a:t>
            </a:r>
          </a:p>
          <a:p>
            <a:pPr algn="r">
              <a:lnSpc>
                <a:spcPts val="4061"/>
              </a:lnSpc>
            </a:pPr>
            <a:endParaRPr lang="he-IL" sz="2901" b="1" dirty="0">
              <a:solidFill>
                <a:srgbClr val="000000"/>
              </a:solidFill>
              <a:latin typeface="Public Sans Bold"/>
              <a:ea typeface="Public Sans Bold"/>
              <a:cs typeface="Public Sans Bold"/>
              <a:sym typeface="Public Sans Bold"/>
              <a:rtl/>
            </a:endParaRPr>
          </a:p>
          <a:p>
            <a:pPr algn="r">
              <a:lnSpc>
                <a:spcPts val="4061"/>
              </a:lnSpc>
            </a:pPr>
            <a:endParaRPr lang="he-IL" sz="2901" b="1" dirty="0">
              <a:solidFill>
                <a:srgbClr val="000000"/>
              </a:solidFill>
              <a:latin typeface="Public Sans Bold"/>
              <a:ea typeface="Public Sans Bold"/>
              <a:cs typeface="Public Sans Bold"/>
              <a:sym typeface="Public Sans Bold"/>
              <a:rtl/>
            </a:endParaRPr>
          </a:p>
        </p:txBody>
      </p:sp>
      <p:sp>
        <p:nvSpPr>
          <p:cNvPr id="13" name="TextBox 13"/>
          <p:cNvSpPr txBox="1"/>
          <p:nvPr/>
        </p:nvSpPr>
        <p:spPr>
          <a:xfrm>
            <a:off x="4383204" y="373907"/>
            <a:ext cx="13614408" cy="1554927"/>
          </a:xfrm>
          <a:prstGeom prst="rect">
            <a:avLst/>
          </a:prstGeom>
        </p:spPr>
        <p:txBody>
          <a:bodyPr lIns="0" tIns="0" rIns="0" bIns="0" rtlCol="0" anchor="t">
            <a:spAutoFit/>
          </a:bodyPr>
          <a:lstStyle/>
          <a:p>
            <a:pPr marL="0" lvl="0" indent="0" algn="ctr" rtl="1">
              <a:lnSpc>
                <a:spcPts val="10361"/>
              </a:lnSpc>
              <a:spcBef>
                <a:spcPct val="0"/>
              </a:spcBef>
            </a:pPr>
            <a:r>
              <a:rPr lang="he-IL" sz="9775" b="1">
                <a:solidFill>
                  <a:srgbClr val="004CCF"/>
                </a:solidFill>
                <a:latin typeface="Arial Bold"/>
                <a:ea typeface="Arial Bold"/>
                <a:cs typeface="Arial Bold"/>
                <a:sym typeface="Arial Bold"/>
                <a:rtl/>
              </a:rPr>
              <a:t>דרישות לא פונקציונליות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19239" r="-19959" b="-31376"/>
            </a:stretch>
          </a:blipFill>
        </p:spPr>
        <p:txBody>
          <a:bodyPr/>
          <a:lstStyle/>
          <a:p>
            <a:endParaRPr lang="he-IL"/>
          </a:p>
        </p:txBody>
      </p:sp>
      <p:sp>
        <p:nvSpPr>
          <p:cNvPr id="3" name="Freeform 3"/>
          <p:cNvSpPr/>
          <p:nvPr/>
        </p:nvSpPr>
        <p:spPr>
          <a:xfrm rot="8740858">
            <a:off x="-4564726" y="-2550141"/>
            <a:ext cx="7446069" cy="7511797"/>
          </a:xfrm>
          <a:custGeom>
            <a:avLst/>
            <a:gdLst/>
            <a:ahLst/>
            <a:cxnLst/>
            <a:rect l="l" t="t" r="r" b="b"/>
            <a:pathLst>
              <a:path w="7446069" h="7511797">
                <a:moveTo>
                  <a:pt x="0" y="0"/>
                </a:moveTo>
                <a:lnTo>
                  <a:pt x="7446069" y="0"/>
                </a:lnTo>
                <a:lnTo>
                  <a:pt x="7446069" y="7511796"/>
                </a:lnTo>
                <a:lnTo>
                  <a:pt x="0" y="751179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sp>
        <p:nvSpPr>
          <p:cNvPr id="4" name="Freeform 4"/>
          <p:cNvSpPr/>
          <p:nvPr/>
        </p:nvSpPr>
        <p:spPr>
          <a:xfrm rot="-851169">
            <a:off x="-4111817" y="-1567743"/>
            <a:ext cx="5861034" cy="5912771"/>
          </a:xfrm>
          <a:custGeom>
            <a:avLst/>
            <a:gdLst/>
            <a:ahLst/>
            <a:cxnLst/>
            <a:rect l="l" t="t" r="r" b="b"/>
            <a:pathLst>
              <a:path w="5861034" h="5912771">
                <a:moveTo>
                  <a:pt x="0" y="0"/>
                </a:moveTo>
                <a:lnTo>
                  <a:pt x="5861034" y="0"/>
                </a:lnTo>
                <a:lnTo>
                  <a:pt x="5861034" y="5912771"/>
                </a:lnTo>
                <a:lnTo>
                  <a:pt x="0" y="5912771"/>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5" name="Group 5"/>
          <p:cNvGrpSpPr/>
          <p:nvPr/>
        </p:nvGrpSpPr>
        <p:grpSpPr>
          <a:xfrm>
            <a:off x="4660870" y="2010216"/>
            <a:ext cx="4887281" cy="200281"/>
            <a:chOff x="0" y="0"/>
            <a:chExt cx="1287185" cy="52749"/>
          </a:xfrm>
        </p:grpSpPr>
        <p:sp>
          <p:nvSpPr>
            <p:cNvPr id="6" name="Freeform 6"/>
            <p:cNvSpPr/>
            <p:nvPr/>
          </p:nvSpPr>
          <p:spPr>
            <a:xfrm>
              <a:off x="0" y="0"/>
              <a:ext cx="1287185" cy="52749"/>
            </a:xfrm>
            <a:custGeom>
              <a:avLst/>
              <a:gdLst/>
              <a:ahLst/>
              <a:cxnLst/>
              <a:rect l="l" t="t" r="r" b="b"/>
              <a:pathLst>
                <a:path w="1287185" h="52749">
                  <a:moveTo>
                    <a:pt x="26374" y="0"/>
                  </a:moveTo>
                  <a:lnTo>
                    <a:pt x="1260811" y="0"/>
                  </a:lnTo>
                  <a:cubicBezTo>
                    <a:pt x="1275377" y="0"/>
                    <a:pt x="1287185" y="11808"/>
                    <a:pt x="1287185" y="26374"/>
                  </a:cubicBezTo>
                  <a:lnTo>
                    <a:pt x="1287185" y="26374"/>
                  </a:lnTo>
                  <a:cubicBezTo>
                    <a:pt x="1287185" y="33369"/>
                    <a:pt x="1284406" y="40078"/>
                    <a:pt x="1279460" y="45024"/>
                  </a:cubicBezTo>
                  <a:cubicBezTo>
                    <a:pt x="1274514" y="49970"/>
                    <a:pt x="1267806" y="52749"/>
                    <a:pt x="1260811" y="52749"/>
                  </a:cubicBezTo>
                  <a:lnTo>
                    <a:pt x="26374" y="52749"/>
                  </a:lnTo>
                  <a:cubicBezTo>
                    <a:pt x="11808" y="52749"/>
                    <a:pt x="0" y="40941"/>
                    <a:pt x="0" y="26374"/>
                  </a:cubicBezTo>
                  <a:lnTo>
                    <a:pt x="0" y="26374"/>
                  </a:lnTo>
                  <a:cubicBezTo>
                    <a:pt x="0" y="11808"/>
                    <a:pt x="11808" y="0"/>
                    <a:pt x="26374" y="0"/>
                  </a:cubicBezTo>
                  <a:close/>
                </a:path>
              </a:pathLst>
            </a:custGeom>
            <a:solidFill>
              <a:srgbClr val="0E62F2"/>
            </a:solidFill>
          </p:spPr>
          <p:txBody>
            <a:bodyPr/>
            <a:lstStyle/>
            <a:p>
              <a:endParaRPr lang="he-IL"/>
            </a:p>
          </p:txBody>
        </p:sp>
        <p:sp>
          <p:nvSpPr>
            <p:cNvPr id="7" name="TextBox 7"/>
            <p:cNvSpPr txBox="1"/>
            <p:nvPr/>
          </p:nvSpPr>
          <p:spPr>
            <a:xfrm>
              <a:off x="0" y="-47625"/>
              <a:ext cx="1287185" cy="100374"/>
            </a:xfrm>
            <a:prstGeom prst="rect">
              <a:avLst/>
            </a:prstGeom>
          </p:spPr>
          <p:txBody>
            <a:bodyPr lIns="50800" tIns="50800" rIns="50800" bIns="50800" rtlCol="0" anchor="ctr"/>
            <a:lstStyle/>
            <a:p>
              <a:pPr algn="ctr">
                <a:lnSpc>
                  <a:spcPts val="3258"/>
                </a:lnSpc>
              </a:pPr>
              <a:endParaRPr/>
            </a:p>
          </p:txBody>
        </p:sp>
      </p:grpSp>
      <p:grpSp>
        <p:nvGrpSpPr>
          <p:cNvPr id="8" name="Group 8"/>
          <p:cNvGrpSpPr/>
          <p:nvPr/>
        </p:nvGrpSpPr>
        <p:grpSpPr>
          <a:xfrm>
            <a:off x="10967117" y="2417538"/>
            <a:ext cx="6292183" cy="201135"/>
            <a:chOff x="0" y="0"/>
            <a:chExt cx="1657200" cy="52974"/>
          </a:xfrm>
        </p:grpSpPr>
        <p:sp>
          <p:nvSpPr>
            <p:cNvPr id="9" name="Freeform 9"/>
            <p:cNvSpPr/>
            <p:nvPr/>
          </p:nvSpPr>
          <p:spPr>
            <a:xfrm>
              <a:off x="0" y="0"/>
              <a:ext cx="1657200" cy="52974"/>
            </a:xfrm>
            <a:custGeom>
              <a:avLst/>
              <a:gdLst/>
              <a:ahLst/>
              <a:cxnLst/>
              <a:rect l="l" t="t" r="r" b="b"/>
              <a:pathLst>
                <a:path w="1657200" h="52974">
                  <a:moveTo>
                    <a:pt x="26487" y="0"/>
                  </a:moveTo>
                  <a:lnTo>
                    <a:pt x="1630713" y="0"/>
                  </a:lnTo>
                  <a:cubicBezTo>
                    <a:pt x="1645342" y="0"/>
                    <a:pt x="1657200" y="11859"/>
                    <a:pt x="1657200" y="26487"/>
                  </a:cubicBezTo>
                  <a:lnTo>
                    <a:pt x="1657200" y="26487"/>
                  </a:lnTo>
                  <a:cubicBezTo>
                    <a:pt x="1657200" y="41115"/>
                    <a:pt x="1645342" y="52974"/>
                    <a:pt x="1630713" y="52974"/>
                  </a:cubicBezTo>
                  <a:lnTo>
                    <a:pt x="26487" y="52974"/>
                  </a:lnTo>
                  <a:cubicBezTo>
                    <a:pt x="11859" y="52974"/>
                    <a:pt x="0" y="41115"/>
                    <a:pt x="0" y="26487"/>
                  </a:cubicBezTo>
                  <a:lnTo>
                    <a:pt x="0" y="26487"/>
                  </a:lnTo>
                  <a:cubicBezTo>
                    <a:pt x="0" y="11859"/>
                    <a:pt x="11859" y="0"/>
                    <a:pt x="26487" y="0"/>
                  </a:cubicBezTo>
                  <a:close/>
                </a:path>
              </a:pathLst>
            </a:custGeom>
            <a:solidFill>
              <a:srgbClr val="0E62F2"/>
            </a:solidFill>
          </p:spPr>
          <p:txBody>
            <a:bodyPr/>
            <a:lstStyle/>
            <a:p>
              <a:endParaRPr lang="he-IL"/>
            </a:p>
          </p:txBody>
        </p:sp>
        <p:sp>
          <p:nvSpPr>
            <p:cNvPr id="10" name="TextBox 10"/>
            <p:cNvSpPr txBox="1"/>
            <p:nvPr/>
          </p:nvSpPr>
          <p:spPr>
            <a:xfrm>
              <a:off x="0" y="-47625"/>
              <a:ext cx="1657200" cy="100599"/>
            </a:xfrm>
            <a:prstGeom prst="rect">
              <a:avLst/>
            </a:prstGeom>
          </p:spPr>
          <p:txBody>
            <a:bodyPr lIns="50800" tIns="50800" rIns="50800" bIns="50800" rtlCol="0" anchor="ctr"/>
            <a:lstStyle/>
            <a:p>
              <a:pPr algn="ctr">
                <a:lnSpc>
                  <a:spcPts val="3258"/>
                </a:lnSpc>
              </a:pPr>
              <a:endParaRPr/>
            </a:p>
          </p:txBody>
        </p:sp>
      </p:grpSp>
      <p:sp>
        <p:nvSpPr>
          <p:cNvPr id="11" name="TextBox 11"/>
          <p:cNvSpPr txBox="1"/>
          <p:nvPr/>
        </p:nvSpPr>
        <p:spPr>
          <a:xfrm>
            <a:off x="5593008" y="701830"/>
            <a:ext cx="11666292" cy="1308386"/>
          </a:xfrm>
          <a:prstGeom prst="rect">
            <a:avLst/>
          </a:prstGeom>
        </p:spPr>
        <p:txBody>
          <a:bodyPr lIns="0" tIns="0" rIns="0" bIns="0" rtlCol="0" anchor="t">
            <a:spAutoFit/>
          </a:bodyPr>
          <a:lstStyle/>
          <a:p>
            <a:pPr marL="0" lvl="0" indent="0" algn="l" rtl="1">
              <a:lnSpc>
                <a:spcPts val="8724"/>
              </a:lnSpc>
              <a:spcBef>
                <a:spcPct val="0"/>
              </a:spcBef>
            </a:pPr>
            <a:r>
              <a:rPr lang="he-IL" sz="8230" b="1">
                <a:solidFill>
                  <a:srgbClr val="004CCF"/>
                </a:solidFill>
                <a:latin typeface="Arial Bold"/>
                <a:ea typeface="Arial Bold"/>
                <a:cs typeface="Arial Bold"/>
                <a:sym typeface="Arial Bold"/>
                <a:rtl/>
              </a:rPr>
              <a:t>נקודות והרחבות נוספות </a:t>
            </a:r>
          </a:p>
        </p:txBody>
      </p:sp>
      <p:sp>
        <p:nvSpPr>
          <p:cNvPr id="12" name="TextBox 12"/>
          <p:cNvSpPr txBox="1"/>
          <p:nvPr/>
        </p:nvSpPr>
        <p:spPr>
          <a:xfrm>
            <a:off x="324630" y="3428432"/>
            <a:ext cx="17963370" cy="6858568"/>
          </a:xfrm>
          <a:prstGeom prst="rect">
            <a:avLst/>
          </a:prstGeom>
        </p:spPr>
        <p:txBody>
          <a:bodyPr lIns="0" tIns="0" rIns="0" bIns="0" rtlCol="0" anchor="t">
            <a:spAutoFit/>
          </a:bodyPr>
          <a:lstStyle/>
          <a:p>
            <a:pPr algn="r">
              <a:lnSpc>
                <a:spcPts val="3643"/>
              </a:lnSpc>
            </a:pPr>
            <a:r>
              <a:rPr lang="he-IL" sz="2602" b="1">
                <a:solidFill>
                  <a:srgbClr val="000000"/>
                </a:solidFill>
                <a:latin typeface="Public Sans Bold"/>
                <a:ea typeface="Public Sans Bold"/>
                <a:cs typeface="Public Sans Bold"/>
                <a:sym typeface="Public Sans Bold"/>
                <a:rtl/>
              </a:rPr>
              <a:t>הפרויקט יושק תחילה בישראל ולאחר מכן יורחב לשווקים בינלאומיים, תוך התאמתו לדרישות מקומיות בכל מדינה</a:t>
            </a:r>
          </a:p>
          <a:p>
            <a:pPr algn="r">
              <a:lnSpc>
                <a:spcPts val="3643"/>
              </a:lnSpc>
            </a:pPr>
            <a:r>
              <a:rPr lang="he-IL" sz="2602" b="1">
                <a:solidFill>
                  <a:srgbClr val="000000"/>
                </a:solidFill>
                <a:latin typeface="Public Sans Bold"/>
                <a:ea typeface="Public Sans Bold"/>
                <a:cs typeface="Public Sans Bold"/>
                <a:sym typeface="Public Sans Bold"/>
                <a:rtl/>
              </a:rPr>
              <a:t>המערכת תותאם לאילוצים תפעוליים כגון שבתות, חגים, ימי שבתון ושעות עומס, כדי למנוע שיבושים ולייעל את הפינוי</a:t>
            </a:r>
          </a:p>
          <a:p>
            <a:pPr algn="r">
              <a:lnSpc>
                <a:spcPts val="3643"/>
              </a:lnSpc>
            </a:pPr>
            <a:endParaRPr lang="he-IL" sz="2602" b="1">
              <a:solidFill>
                <a:srgbClr val="000000"/>
              </a:solidFill>
              <a:latin typeface="Public Sans Bold"/>
              <a:ea typeface="Public Sans Bold"/>
              <a:cs typeface="Public Sans Bold"/>
              <a:sym typeface="Public Sans Bold"/>
              <a:rtl/>
            </a:endParaRPr>
          </a:p>
          <a:p>
            <a:pPr algn="r">
              <a:lnSpc>
                <a:spcPts val="3643"/>
              </a:lnSpc>
            </a:pPr>
            <a:r>
              <a:rPr lang="he-IL" sz="2602" b="1">
                <a:solidFill>
                  <a:srgbClr val="000000"/>
                </a:solidFill>
                <a:latin typeface="Public Sans Bold"/>
                <a:ea typeface="Public Sans Bold"/>
                <a:cs typeface="Public Sans Bold"/>
                <a:sym typeface="Public Sans Bold"/>
                <a:rtl/>
              </a:rPr>
              <a:t>שילוב בינה מלאכותית שינתח את דפוסי האשפה וילמד את תדירות הפינוי האופטימלית, במטרה לשפר את מסלולי הפינוי ולהפחית בזבוז משאבים</a:t>
            </a:r>
          </a:p>
          <a:p>
            <a:pPr algn="r">
              <a:lnSpc>
                <a:spcPts val="3643"/>
              </a:lnSpc>
            </a:pPr>
            <a:endParaRPr lang="he-IL" sz="2602" b="1">
              <a:solidFill>
                <a:srgbClr val="000000"/>
              </a:solidFill>
              <a:latin typeface="Public Sans Bold"/>
              <a:ea typeface="Public Sans Bold"/>
              <a:cs typeface="Public Sans Bold"/>
              <a:sym typeface="Public Sans Bold"/>
              <a:rtl/>
            </a:endParaRPr>
          </a:p>
          <a:p>
            <a:pPr algn="r">
              <a:lnSpc>
                <a:spcPts val="3643"/>
              </a:lnSpc>
            </a:pPr>
            <a:r>
              <a:rPr lang="he-IL" sz="2602" b="1">
                <a:solidFill>
                  <a:srgbClr val="000000"/>
                </a:solidFill>
                <a:latin typeface="Public Sans Bold"/>
                <a:ea typeface="Public Sans Bold"/>
                <a:cs typeface="Public Sans Bold"/>
                <a:sym typeface="Public Sans Bold"/>
                <a:rtl/>
              </a:rPr>
              <a:t>תמיכה באינטגרציה עם מערכות עיר חכמה נוספות, כולל בקרת תנועה ותשתיות סביבתיות, לייעול הניהול העירוני</a:t>
            </a:r>
          </a:p>
          <a:p>
            <a:pPr algn="r">
              <a:lnSpc>
                <a:spcPts val="3643"/>
              </a:lnSpc>
            </a:pPr>
            <a:r>
              <a:rPr lang="en-US" sz="2602" b="1">
                <a:solidFill>
                  <a:srgbClr val="000000"/>
                </a:solidFill>
                <a:latin typeface="Public Sans Bold"/>
                <a:ea typeface="Public Sans Bold"/>
                <a:cs typeface="Public Sans Bold"/>
                <a:sym typeface="Public Sans Bold"/>
              </a:rPr>
              <a:t> </a:t>
            </a:r>
            <a:r>
              <a:rPr lang="he-IL" sz="2602" b="1">
                <a:solidFill>
                  <a:srgbClr val="000000"/>
                </a:solidFill>
                <a:latin typeface="Public Sans Bold"/>
                <a:ea typeface="Public Sans Bold"/>
                <a:cs typeface="Public Sans Bold"/>
                <a:sym typeface="Public Sans Bold"/>
                <a:rtl/>
              </a:rPr>
              <a:t>הכולל</a:t>
            </a:r>
          </a:p>
          <a:p>
            <a:pPr algn="r">
              <a:lnSpc>
                <a:spcPts val="3643"/>
              </a:lnSpc>
            </a:pPr>
            <a:endParaRPr lang="he-IL" sz="2602" b="1">
              <a:solidFill>
                <a:srgbClr val="000000"/>
              </a:solidFill>
              <a:latin typeface="Public Sans Bold"/>
              <a:ea typeface="Public Sans Bold"/>
              <a:cs typeface="Public Sans Bold"/>
              <a:sym typeface="Public Sans Bold"/>
              <a:rtl/>
            </a:endParaRPr>
          </a:p>
          <a:p>
            <a:pPr algn="r">
              <a:lnSpc>
                <a:spcPts val="3643"/>
              </a:lnSpc>
            </a:pPr>
            <a:r>
              <a:rPr lang="he-IL" sz="2602" b="1">
                <a:solidFill>
                  <a:srgbClr val="000000"/>
                </a:solidFill>
                <a:latin typeface="Public Sans Bold"/>
                <a:ea typeface="Public Sans Bold"/>
                <a:cs typeface="Public Sans Bold"/>
                <a:sym typeface="Public Sans Bold"/>
                <a:rtl/>
              </a:rPr>
              <a:t>אפשרות לניטור מתקדם של מפגעים סביבתיים כגון הצטברות חריגה של אשפה, זיהוי ריחות חריגים או עלייה חריגה בטמפרטורה בפחים</a:t>
            </a:r>
          </a:p>
          <a:p>
            <a:pPr algn="just" rtl="1">
              <a:lnSpc>
                <a:spcPts val="3643"/>
              </a:lnSpc>
            </a:pPr>
            <a:endParaRPr lang="he-IL" sz="2602" b="1">
              <a:solidFill>
                <a:srgbClr val="000000"/>
              </a:solidFill>
              <a:latin typeface="Public Sans Bold"/>
              <a:ea typeface="Public Sans Bold"/>
              <a:cs typeface="Public Sans Bold"/>
              <a:sym typeface="Public Sans Bold"/>
              <a:rtl/>
            </a:endParaRPr>
          </a:p>
          <a:p>
            <a:pPr algn="just" rtl="1">
              <a:lnSpc>
                <a:spcPts val="3643"/>
              </a:lnSpc>
            </a:pPr>
            <a:r>
              <a:rPr lang="he-IL" sz="2602" b="1">
                <a:solidFill>
                  <a:srgbClr val="000000"/>
                </a:solidFill>
                <a:latin typeface="Public Sans Bold"/>
                <a:ea typeface="Public Sans Bold"/>
                <a:cs typeface="Public Sans Bold"/>
                <a:sym typeface="Public Sans Bold"/>
                <a:rtl/>
              </a:rPr>
              <a:t>המערכת תפותח תוך דגש על אבטחת מידע והגנה מפני ניסיונות גישה לא מורשים או גניבת נתונים סטטיסטיים מחיישני המערכת</a:t>
            </a:r>
          </a:p>
          <a:p>
            <a:pPr algn="just">
              <a:lnSpc>
                <a:spcPts val="3643"/>
              </a:lnSpc>
            </a:pPr>
            <a:endParaRPr lang="he-IL" sz="2602" b="1">
              <a:solidFill>
                <a:srgbClr val="000000"/>
              </a:solidFill>
              <a:latin typeface="Public Sans Bold"/>
              <a:ea typeface="Public Sans Bold"/>
              <a:cs typeface="Public Sans Bold"/>
              <a:sym typeface="Public Sans Bold"/>
              <a:rt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543276">
            <a:off x="-1077208" y="-4819875"/>
            <a:ext cx="20442416" cy="19926749"/>
          </a:xfrm>
          <a:custGeom>
            <a:avLst/>
            <a:gdLst/>
            <a:ahLst/>
            <a:cxnLst/>
            <a:rect l="l" t="t" r="r" b="b"/>
            <a:pathLst>
              <a:path w="20442416" h="19926749">
                <a:moveTo>
                  <a:pt x="0" y="12328800"/>
                </a:moveTo>
                <a:lnTo>
                  <a:pt x="13507466" y="0"/>
                </a:lnTo>
                <a:lnTo>
                  <a:pt x="20442416" y="7597950"/>
                </a:lnTo>
                <a:lnTo>
                  <a:pt x="6934950" y="19926750"/>
                </a:lnTo>
                <a:lnTo>
                  <a:pt x="0" y="12328800"/>
                </a:lnTo>
                <a:close/>
              </a:path>
            </a:pathLst>
          </a:custGeom>
          <a:blipFill>
            <a:blip r:embed="rId2"/>
            <a:stretch>
              <a:fillRect t="-1340" r="-39871"/>
            </a:stretch>
          </a:blipFill>
        </p:spPr>
        <p:txBody>
          <a:bodyPr/>
          <a:lstStyle/>
          <a:p>
            <a:endParaRPr lang="he-IL"/>
          </a:p>
        </p:txBody>
      </p:sp>
      <p:grpSp>
        <p:nvGrpSpPr>
          <p:cNvPr id="3" name="Group 3"/>
          <p:cNvGrpSpPr/>
          <p:nvPr/>
        </p:nvGrpSpPr>
        <p:grpSpPr>
          <a:xfrm>
            <a:off x="12996759" y="0"/>
            <a:ext cx="5291241" cy="10287000"/>
            <a:chOff x="0" y="0"/>
            <a:chExt cx="1393578" cy="2709333"/>
          </a:xfrm>
        </p:grpSpPr>
        <p:sp>
          <p:nvSpPr>
            <p:cNvPr id="4" name="Freeform 4"/>
            <p:cNvSpPr/>
            <p:nvPr/>
          </p:nvSpPr>
          <p:spPr>
            <a:xfrm>
              <a:off x="0" y="0"/>
              <a:ext cx="1393578" cy="2709333"/>
            </a:xfrm>
            <a:custGeom>
              <a:avLst/>
              <a:gdLst/>
              <a:ahLst/>
              <a:cxnLst/>
              <a:rect l="l" t="t" r="r" b="b"/>
              <a:pathLst>
                <a:path w="1393578" h="2709333">
                  <a:moveTo>
                    <a:pt x="0" y="0"/>
                  </a:moveTo>
                  <a:lnTo>
                    <a:pt x="1393578" y="0"/>
                  </a:lnTo>
                  <a:lnTo>
                    <a:pt x="1393578" y="2709333"/>
                  </a:lnTo>
                  <a:lnTo>
                    <a:pt x="0" y="2709333"/>
                  </a:lnTo>
                  <a:close/>
                </a:path>
              </a:pathLst>
            </a:custGeom>
            <a:solidFill>
              <a:srgbClr val="0E62F2"/>
            </a:solidFill>
          </p:spPr>
          <p:txBody>
            <a:bodyPr/>
            <a:lstStyle/>
            <a:p>
              <a:endParaRPr lang="he-IL"/>
            </a:p>
          </p:txBody>
        </p:sp>
        <p:sp>
          <p:nvSpPr>
            <p:cNvPr id="5" name="TextBox 5"/>
            <p:cNvSpPr txBox="1"/>
            <p:nvPr/>
          </p:nvSpPr>
          <p:spPr>
            <a:xfrm>
              <a:off x="0" y="-47625"/>
              <a:ext cx="1393578" cy="2756958"/>
            </a:xfrm>
            <a:prstGeom prst="rect">
              <a:avLst/>
            </a:prstGeom>
          </p:spPr>
          <p:txBody>
            <a:bodyPr lIns="50800" tIns="50800" rIns="50800" bIns="50800" rtlCol="0" anchor="ctr"/>
            <a:lstStyle/>
            <a:p>
              <a:pPr algn="ctr">
                <a:lnSpc>
                  <a:spcPts val="3258"/>
                </a:lnSpc>
              </a:pPr>
              <a:endParaRPr/>
            </a:p>
          </p:txBody>
        </p:sp>
      </p:grpSp>
      <p:grpSp>
        <p:nvGrpSpPr>
          <p:cNvPr id="6" name="Group 6"/>
          <p:cNvGrpSpPr/>
          <p:nvPr/>
        </p:nvGrpSpPr>
        <p:grpSpPr>
          <a:xfrm>
            <a:off x="7032416" y="4641947"/>
            <a:ext cx="10752247" cy="5708512"/>
            <a:chOff x="0" y="0"/>
            <a:chExt cx="3838994" cy="2038173"/>
          </a:xfrm>
        </p:grpSpPr>
        <p:sp>
          <p:nvSpPr>
            <p:cNvPr id="7" name="Freeform 7"/>
            <p:cNvSpPr/>
            <p:nvPr/>
          </p:nvSpPr>
          <p:spPr>
            <a:xfrm>
              <a:off x="0" y="0"/>
              <a:ext cx="3838994" cy="2038173"/>
            </a:xfrm>
            <a:custGeom>
              <a:avLst/>
              <a:gdLst/>
              <a:ahLst/>
              <a:cxnLst/>
              <a:rect l="l" t="t" r="r" b="b"/>
              <a:pathLst>
                <a:path w="3838994" h="2038173">
                  <a:moveTo>
                    <a:pt x="28801" y="0"/>
                  </a:moveTo>
                  <a:lnTo>
                    <a:pt x="3810193" y="0"/>
                  </a:lnTo>
                  <a:cubicBezTo>
                    <a:pt x="3826099" y="0"/>
                    <a:pt x="3838994" y="12895"/>
                    <a:pt x="3838994" y="28801"/>
                  </a:cubicBezTo>
                  <a:lnTo>
                    <a:pt x="3838994" y="2009372"/>
                  </a:lnTo>
                  <a:cubicBezTo>
                    <a:pt x="3838994" y="2025279"/>
                    <a:pt x="3826099" y="2038173"/>
                    <a:pt x="3810193" y="2038173"/>
                  </a:cubicBezTo>
                  <a:lnTo>
                    <a:pt x="28801" y="2038173"/>
                  </a:lnTo>
                  <a:cubicBezTo>
                    <a:pt x="12895" y="2038173"/>
                    <a:pt x="0" y="2025279"/>
                    <a:pt x="0" y="2009372"/>
                  </a:cubicBezTo>
                  <a:lnTo>
                    <a:pt x="0" y="28801"/>
                  </a:lnTo>
                  <a:cubicBezTo>
                    <a:pt x="0" y="12895"/>
                    <a:pt x="12895" y="0"/>
                    <a:pt x="28801" y="0"/>
                  </a:cubicBezTo>
                  <a:close/>
                </a:path>
              </a:pathLst>
            </a:custGeom>
            <a:solidFill>
              <a:srgbClr val="F2F2F2"/>
            </a:solidFill>
          </p:spPr>
          <p:txBody>
            <a:bodyPr/>
            <a:lstStyle/>
            <a:p>
              <a:endParaRPr lang="he-IL"/>
            </a:p>
          </p:txBody>
        </p:sp>
        <p:sp>
          <p:nvSpPr>
            <p:cNvPr id="8" name="TextBox 8"/>
            <p:cNvSpPr txBox="1"/>
            <p:nvPr/>
          </p:nvSpPr>
          <p:spPr>
            <a:xfrm>
              <a:off x="0" y="-47625"/>
              <a:ext cx="3838994" cy="2085798"/>
            </a:xfrm>
            <a:prstGeom prst="rect">
              <a:avLst/>
            </a:prstGeom>
          </p:spPr>
          <p:txBody>
            <a:bodyPr lIns="37473" tIns="37473" rIns="37473" bIns="37473" rtlCol="0" anchor="ctr"/>
            <a:lstStyle/>
            <a:p>
              <a:pPr algn="ctr">
                <a:lnSpc>
                  <a:spcPts val="3257"/>
                </a:lnSpc>
              </a:pPr>
              <a:endParaRPr/>
            </a:p>
          </p:txBody>
        </p:sp>
      </p:grpSp>
      <p:sp>
        <p:nvSpPr>
          <p:cNvPr id="9" name="TextBox 9"/>
          <p:cNvSpPr txBox="1"/>
          <p:nvPr/>
        </p:nvSpPr>
        <p:spPr>
          <a:xfrm>
            <a:off x="7754662" y="4648256"/>
            <a:ext cx="9701521" cy="5802551"/>
          </a:xfrm>
          <a:prstGeom prst="rect">
            <a:avLst/>
          </a:prstGeom>
        </p:spPr>
        <p:txBody>
          <a:bodyPr lIns="0" tIns="0" rIns="0" bIns="0" rtlCol="0" anchor="t">
            <a:spAutoFit/>
          </a:bodyPr>
          <a:lstStyle/>
          <a:p>
            <a:pPr algn="just">
              <a:lnSpc>
                <a:spcPts val="3782"/>
              </a:lnSpc>
            </a:pPr>
            <a:r>
              <a:rPr lang="en-US" sz="2600" dirty="0">
                <a:solidFill>
                  <a:srgbClr val="000000"/>
                </a:solidFill>
                <a:latin typeface="Public Sans"/>
                <a:ea typeface="Public Sans"/>
                <a:cs typeface="Public Sans"/>
                <a:sym typeface="Public Sans"/>
              </a:rPr>
              <a:t>•Temperature Sensors: Types, How It Works, &amp; Applications (encardio.com)</a:t>
            </a:r>
          </a:p>
          <a:p>
            <a:pPr algn="just">
              <a:lnSpc>
                <a:spcPts val="3782"/>
              </a:lnSpc>
            </a:pPr>
            <a:r>
              <a:rPr lang="en-US" sz="2600" dirty="0">
                <a:solidFill>
                  <a:srgbClr val="000000"/>
                </a:solidFill>
                <a:latin typeface="Public Sans"/>
                <a:ea typeface="Public Sans"/>
                <a:cs typeface="Public Sans"/>
                <a:sym typeface="Public Sans"/>
              </a:rPr>
              <a:t>•LORA (Wikipedia.com)</a:t>
            </a:r>
          </a:p>
          <a:p>
            <a:pPr algn="just">
              <a:lnSpc>
                <a:spcPts val="3782"/>
              </a:lnSpc>
            </a:pPr>
            <a:r>
              <a:rPr lang="en-US" sz="2600" dirty="0">
                <a:solidFill>
                  <a:srgbClr val="000000"/>
                </a:solidFill>
                <a:latin typeface="Public Sans"/>
                <a:ea typeface="Public Sans"/>
                <a:cs typeface="Public Sans"/>
                <a:sym typeface="Public Sans"/>
              </a:rPr>
              <a:t>•What is a Level Sensor? (YouTunbe.com)</a:t>
            </a:r>
          </a:p>
          <a:p>
            <a:pPr algn="just">
              <a:lnSpc>
                <a:spcPts val="3782"/>
              </a:lnSpc>
            </a:pPr>
            <a:r>
              <a:rPr lang="en-US" sz="2600" dirty="0">
                <a:solidFill>
                  <a:srgbClr val="000000"/>
                </a:solidFill>
                <a:latin typeface="Public Sans"/>
                <a:ea typeface="Public Sans"/>
                <a:cs typeface="Public Sans"/>
                <a:sym typeface="Public Sans"/>
              </a:rPr>
              <a:t>•</a:t>
            </a:r>
            <a:r>
              <a:rPr lang="en-US" sz="2600" dirty="0" err="1">
                <a:solidFill>
                  <a:srgbClr val="000000"/>
                </a:solidFill>
                <a:latin typeface="Public Sans"/>
                <a:ea typeface="Public Sans"/>
                <a:cs typeface="Public Sans"/>
                <a:sym typeface="Public Sans"/>
              </a:rPr>
              <a:t>LoRaWAN</a:t>
            </a:r>
            <a:r>
              <a:rPr lang="en-US" sz="2600" dirty="0">
                <a:solidFill>
                  <a:srgbClr val="000000"/>
                </a:solidFill>
                <a:latin typeface="Public Sans"/>
                <a:ea typeface="Public Sans"/>
                <a:cs typeface="Public Sans"/>
                <a:sym typeface="Public Sans"/>
              </a:rPr>
              <a:t> &amp; MQTT: What to Know When Securing Your IoT Network (cyberark.com)</a:t>
            </a:r>
          </a:p>
          <a:p>
            <a:pPr algn="just">
              <a:lnSpc>
                <a:spcPts val="3782"/>
              </a:lnSpc>
            </a:pPr>
            <a:r>
              <a:rPr lang="en-US" sz="2600" dirty="0">
                <a:solidFill>
                  <a:srgbClr val="000000"/>
                </a:solidFill>
                <a:latin typeface="Public Sans"/>
                <a:ea typeface="Public Sans"/>
                <a:cs typeface="Public Sans"/>
                <a:sym typeface="Public Sans"/>
              </a:rPr>
              <a:t>•</a:t>
            </a:r>
            <a:r>
              <a:rPr lang="en-US" sz="2600" dirty="0" err="1">
                <a:solidFill>
                  <a:srgbClr val="000000"/>
                </a:solidFill>
                <a:latin typeface="Public Sans"/>
                <a:ea typeface="Public Sans"/>
                <a:cs typeface="Public Sans"/>
                <a:sym typeface="Public Sans"/>
              </a:rPr>
              <a:t>LoRaWAN</a:t>
            </a:r>
            <a:r>
              <a:rPr lang="en-US" sz="2600" dirty="0">
                <a:solidFill>
                  <a:srgbClr val="000000"/>
                </a:solidFill>
                <a:latin typeface="Public Sans"/>
                <a:ea typeface="Public Sans"/>
                <a:cs typeface="Public Sans"/>
                <a:sym typeface="Public Sans"/>
              </a:rPr>
              <a:t> and MQTT Integration for IoT Application Design (HiveMQ.com)</a:t>
            </a:r>
          </a:p>
          <a:p>
            <a:pPr marL="457200" indent="-457200" algn="just">
              <a:lnSpc>
                <a:spcPts val="3782"/>
              </a:lnSpc>
              <a:buFont typeface="Arial" panose="020B0604020202020204" pitchFamily="34" charset="0"/>
              <a:buChar char="•"/>
            </a:pPr>
            <a:r>
              <a:rPr lang="en-US" sz="2600" dirty="0">
                <a:solidFill>
                  <a:srgbClr val="000000"/>
                </a:solidFill>
                <a:latin typeface="Public Sans"/>
                <a:ea typeface="Public Sans"/>
                <a:cs typeface="Public Sans"/>
                <a:sym typeface="Public Sans"/>
              </a:rPr>
              <a:t>https://www.gov.il/BlobFolder/policy/waste_strategy_2030/he/waste_Strategy%20_for_circular%20economy_moep2021.pdf</a:t>
            </a:r>
          </a:p>
          <a:p>
            <a:pPr marL="0" lvl="0" indent="0" algn="just">
              <a:lnSpc>
                <a:spcPts val="3782"/>
              </a:lnSpc>
              <a:spcBef>
                <a:spcPct val="0"/>
              </a:spcBef>
            </a:pPr>
            <a:endParaRPr lang="en-US" sz="2600" dirty="0">
              <a:solidFill>
                <a:srgbClr val="000000"/>
              </a:solidFill>
              <a:latin typeface="Public Sans"/>
              <a:ea typeface="Public Sans"/>
              <a:cs typeface="Public Sans"/>
              <a:sym typeface="Public Sans"/>
            </a:endParaRPr>
          </a:p>
        </p:txBody>
      </p:sp>
      <p:sp>
        <p:nvSpPr>
          <p:cNvPr id="10" name="Freeform 10"/>
          <p:cNvSpPr/>
          <p:nvPr/>
        </p:nvSpPr>
        <p:spPr>
          <a:xfrm rot="3580241">
            <a:off x="3301887" y="8978760"/>
            <a:ext cx="5106485" cy="5151561"/>
          </a:xfrm>
          <a:custGeom>
            <a:avLst/>
            <a:gdLst/>
            <a:ahLst/>
            <a:cxnLst/>
            <a:rect l="l" t="t" r="r" b="b"/>
            <a:pathLst>
              <a:path w="5106485" h="5151561">
                <a:moveTo>
                  <a:pt x="0" y="0"/>
                </a:moveTo>
                <a:lnTo>
                  <a:pt x="5106484" y="0"/>
                </a:lnTo>
                <a:lnTo>
                  <a:pt x="5106484" y="5151561"/>
                </a:lnTo>
                <a:lnTo>
                  <a:pt x="0" y="5151561"/>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sp>
        <p:nvSpPr>
          <p:cNvPr id="11" name="Freeform 11"/>
          <p:cNvSpPr/>
          <p:nvPr/>
        </p:nvSpPr>
        <p:spPr>
          <a:xfrm rot="3580241">
            <a:off x="-6146590" y="3591311"/>
            <a:ext cx="7678545" cy="7746326"/>
          </a:xfrm>
          <a:custGeom>
            <a:avLst/>
            <a:gdLst/>
            <a:ahLst/>
            <a:cxnLst/>
            <a:rect l="l" t="t" r="r" b="b"/>
            <a:pathLst>
              <a:path w="7678545" h="7746326">
                <a:moveTo>
                  <a:pt x="0" y="0"/>
                </a:moveTo>
                <a:lnTo>
                  <a:pt x="7678546" y="0"/>
                </a:lnTo>
                <a:lnTo>
                  <a:pt x="7678546" y="7746325"/>
                </a:lnTo>
                <a:lnTo>
                  <a:pt x="0" y="774632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sp>
        <p:nvSpPr>
          <p:cNvPr id="12" name="Freeform 12"/>
          <p:cNvSpPr/>
          <p:nvPr/>
        </p:nvSpPr>
        <p:spPr>
          <a:xfrm>
            <a:off x="97238" y="1903565"/>
            <a:ext cx="7460541" cy="2378047"/>
          </a:xfrm>
          <a:custGeom>
            <a:avLst/>
            <a:gdLst/>
            <a:ahLst/>
            <a:cxnLst/>
            <a:rect l="l" t="t" r="r" b="b"/>
            <a:pathLst>
              <a:path w="7460541" h="2378047">
                <a:moveTo>
                  <a:pt x="0" y="0"/>
                </a:moveTo>
                <a:lnTo>
                  <a:pt x="7460541" y="0"/>
                </a:lnTo>
                <a:lnTo>
                  <a:pt x="7460541" y="2378047"/>
                </a:lnTo>
                <a:lnTo>
                  <a:pt x="0" y="2378047"/>
                </a:lnTo>
                <a:lnTo>
                  <a:pt x="0" y="0"/>
                </a:lnTo>
                <a:close/>
              </a:path>
            </a:pathLst>
          </a:custGeom>
          <a:blipFill>
            <a:blip r:embed="rId5"/>
            <a:stretch>
              <a:fillRect/>
            </a:stretch>
          </a:blipFill>
        </p:spPr>
        <p:txBody>
          <a:bodyPr/>
          <a:lstStyle/>
          <a:p>
            <a:endParaRPr lang="he-IL"/>
          </a:p>
        </p:txBody>
      </p:sp>
      <p:sp>
        <p:nvSpPr>
          <p:cNvPr id="13" name="TextBox 13"/>
          <p:cNvSpPr txBox="1"/>
          <p:nvPr/>
        </p:nvSpPr>
        <p:spPr>
          <a:xfrm>
            <a:off x="5855129" y="389702"/>
            <a:ext cx="6634088" cy="1094763"/>
          </a:xfrm>
          <a:prstGeom prst="rect">
            <a:avLst/>
          </a:prstGeom>
        </p:spPr>
        <p:txBody>
          <a:bodyPr lIns="0" tIns="0" rIns="0" bIns="0" rtlCol="0" anchor="t">
            <a:spAutoFit/>
          </a:bodyPr>
          <a:lstStyle/>
          <a:p>
            <a:pPr marL="0" lvl="0" indent="0" algn="r" rtl="1">
              <a:lnSpc>
                <a:spcPts val="7345"/>
              </a:lnSpc>
              <a:spcBef>
                <a:spcPct val="0"/>
              </a:spcBef>
            </a:pPr>
            <a:r>
              <a:rPr lang="he-IL" sz="6929" b="1">
                <a:solidFill>
                  <a:srgbClr val="004CCF"/>
                </a:solidFill>
                <a:latin typeface="Arial Bold"/>
                <a:ea typeface="Arial Bold"/>
                <a:cs typeface="Arial Bold"/>
                <a:sym typeface="Arial Bold"/>
                <a:rtl/>
              </a:rPr>
              <a:t>מקורות מידע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687904" flipH="1">
            <a:off x="-839917" y="-1714924"/>
            <a:ext cx="19967835" cy="13716849"/>
          </a:xfrm>
          <a:custGeom>
            <a:avLst/>
            <a:gdLst/>
            <a:ahLst/>
            <a:cxnLst/>
            <a:rect l="l" t="t" r="r" b="b"/>
            <a:pathLst>
              <a:path w="19967835" h="13716849">
                <a:moveTo>
                  <a:pt x="17923082" y="0"/>
                </a:moveTo>
                <a:lnTo>
                  <a:pt x="0" y="3635115"/>
                </a:lnTo>
                <a:lnTo>
                  <a:pt x="2044752" y="13716848"/>
                </a:lnTo>
                <a:lnTo>
                  <a:pt x="19967834" y="10081733"/>
                </a:lnTo>
                <a:lnTo>
                  <a:pt x="17923082" y="0"/>
                </a:lnTo>
                <a:close/>
              </a:path>
            </a:pathLst>
          </a:custGeom>
          <a:blipFill>
            <a:blip r:embed="rId2"/>
            <a:stretch>
              <a:fillRect l="-1391" t="-12916" r="-8439"/>
            </a:stretch>
          </a:blipFill>
        </p:spPr>
        <p:txBody>
          <a:bodyPr/>
          <a:lstStyle/>
          <a:p>
            <a:endParaRPr lang="he-IL"/>
          </a:p>
        </p:txBody>
      </p:sp>
      <p:grpSp>
        <p:nvGrpSpPr>
          <p:cNvPr id="3" name="Group 3"/>
          <p:cNvGrpSpPr/>
          <p:nvPr/>
        </p:nvGrpSpPr>
        <p:grpSpPr>
          <a:xfrm>
            <a:off x="0" y="0"/>
            <a:ext cx="18288000" cy="2891960"/>
            <a:chOff x="0" y="0"/>
            <a:chExt cx="4816593" cy="761668"/>
          </a:xfrm>
        </p:grpSpPr>
        <p:sp>
          <p:nvSpPr>
            <p:cNvPr id="4" name="Freeform 4"/>
            <p:cNvSpPr/>
            <p:nvPr/>
          </p:nvSpPr>
          <p:spPr>
            <a:xfrm>
              <a:off x="0" y="0"/>
              <a:ext cx="4816592" cy="761668"/>
            </a:xfrm>
            <a:custGeom>
              <a:avLst/>
              <a:gdLst/>
              <a:ahLst/>
              <a:cxnLst/>
              <a:rect l="l" t="t" r="r" b="b"/>
              <a:pathLst>
                <a:path w="4816592" h="761668">
                  <a:moveTo>
                    <a:pt x="0" y="0"/>
                  </a:moveTo>
                  <a:lnTo>
                    <a:pt x="4816592" y="0"/>
                  </a:lnTo>
                  <a:lnTo>
                    <a:pt x="4816592" y="761668"/>
                  </a:lnTo>
                  <a:lnTo>
                    <a:pt x="0" y="761668"/>
                  </a:lnTo>
                  <a:close/>
                </a:path>
              </a:pathLst>
            </a:custGeom>
            <a:solidFill>
              <a:srgbClr val="0E62F2"/>
            </a:solidFill>
          </p:spPr>
          <p:txBody>
            <a:bodyPr/>
            <a:lstStyle/>
            <a:p>
              <a:endParaRPr lang="he-IL"/>
            </a:p>
          </p:txBody>
        </p:sp>
        <p:sp>
          <p:nvSpPr>
            <p:cNvPr id="5" name="TextBox 5"/>
            <p:cNvSpPr txBox="1"/>
            <p:nvPr/>
          </p:nvSpPr>
          <p:spPr>
            <a:xfrm>
              <a:off x="0" y="-47625"/>
              <a:ext cx="4816593" cy="809293"/>
            </a:xfrm>
            <a:prstGeom prst="rect">
              <a:avLst/>
            </a:prstGeom>
          </p:spPr>
          <p:txBody>
            <a:bodyPr lIns="50800" tIns="50800" rIns="50800" bIns="50800" rtlCol="0" anchor="ctr"/>
            <a:lstStyle/>
            <a:p>
              <a:pPr algn="ctr">
                <a:lnSpc>
                  <a:spcPts val="3258"/>
                </a:lnSpc>
              </a:pPr>
              <a:endParaRPr/>
            </a:p>
          </p:txBody>
        </p:sp>
      </p:grpSp>
      <p:grpSp>
        <p:nvGrpSpPr>
          <p:cNvPr id="6" name="Group 6"/>
          <p:cNvGrpSpPr/>
          <p:nvPr/>
        </p:nvGrpSpPr>
        <p:grpSpPr>
          <a:xfrm>
            <a:off x="4356888" y="-215362"/>
            <a:ext cx="9574225" cy="4787112"/>
            <a:chOff x="0" y="0"/>
            <a:chExt cx="6350000" cy="3175000"/>
          </a:xfrm>
        </p:grpSpPr>
        <p:sp>
          <p:nvSpPr>
            <p:cNvPr id="7" name="Freeform 7"/>
            <p:cNvSpPr/>
            <p:nvPr/>
          </p:nvSpPr>
          <p:spPr>
            <a:xfrm>
              <a:off x="0" y="0"/>
              <a:ext cx="6350000" cy="3175000"/>
            </a:xfrm>
            <a:custGeom>
              <a:avLst/>
              <a:gdLst/>
              <a:ahLst/>
              <a:cxnLst/>
              <a:rect l="l" t="t" r="r" b="b"/>
              <a:pathLst>
                <a:path w="6350000" h="3175000">
                  <a:moveTo>
                    <a:pt x="3175000" y="3175000"/>
                  </a:moveTo>
                  <a:cubicBezTo>
                    <a:pt x="1421498" y="3175000"/>
                    <a:pt x="0" y="1753502"/>
                    <a:pt x="0" y="0"/>
                  </a:cubicBezTo>
                  <a:lnTo>
                    <a:pt x="6350000" y="0"/>
                  </a:lnTo>
                  <a:cubicBezTo>
                    <a:pt x="6350000" y="1753502"/>
                    <a:pt x="4928502" y="3175000"/>
                    <a:pt x="3175000" y="3175000"/>
                  </a:cubicBezTo>
                  <a:close/>
                </a:path>
              </a:pathLst>
            </a:custGeom>
            <a:blipFill>
              <a:blip r:embed="rId3"/>
              <a:stretch>
                <a:fillRect t="-2374" b="-2374"/>
              </a:stretch>
            </a:blipFill>
            <a:ln w="190500" cap="sq">
              <a:solidFill>
                <a:srgbClr val="0E62F2"/>
              </a:solidFill>
              <a:prstDash val="solid"/>
              <a:miter/>
            </a:ln>
          </p:spPr>
          <p:txBody>
            <a:bodyPr/>
            <a:lstStyle/>
            <a:p>
              <a:endParaRPr lang="he-IL"/>
            </a:p>
          </p:txBody>
        </p:sp>
      </p:grpSp>
      <p:sp>
        <p:nvSpPr>
          <p:cNvPr id="8" name="Freeform 8"/>
          <p:cNvSpPr/>
          <p:nvPr/>
        </p:nvSpPr>
        <p:spPr>
          <a:xfrm rot="3441647">
            <a:off x="15731462" y="4847411"/>
            <a:ext cx="6394424" cy="6386431"/>
          </a:xfrm>
          <a:custGeom>
            <a:avLst/>
            <a:gdLst/>
            <a:ahLst/>
            <a:cxnLst/>
            <a:rect l="l" t="t" r="r" b="b"/>
            <a:pathLst>
              <a:path w="6394424" h="6386431">
                <a:moveTo>
                  <a:pt x="0" y="0"/>
                </a:moveTo>
                <a:lnTo>
                  <a:pt x="6394424" y="0"/>
                </a:lnTo>
                <a:lnTo>
                  <a:pt x="6394424" y="6386431"/>
                </a:lnTo>
                <a:lnTo>
                  <a:pt x="0" y="6386431"/>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he-IL"/>
          </a:p>
        </p:txBody>
      </p:sp>
      <p:sp>
        <p:nvSpPr>
          <p:cNvPr id="9" name="Freeform 9"/>
          <p:cNvSpPr/>
          <p:nvPr/>
        </p:nvSpPr>
        <p:spPr>
          <a:xfrm rot="-3444000" flipH="1">
            <a:off x="-3838550" y="4847411"/>
            <a:ext cx="6394424" cy="6386431"/>
          </a:xfrm>
          <a:custGeom>
            <a:avLst/>
            <a:gdLst/>
            <a:ahLst/>
            <a:cxnLst/>
            <a:rect l="l" t="t" r="r" b="b"/>
            <a:pathLst>
              <a:path w="6394424" h="6386431">
                <a:moveTo>
                  <a:pt x="6394424" y="0"/>
                </a:moveTo>
                <a:lnTo>
                  <a:pt x="0" y="0"/>
                </a:lnTo>
                <a:lnTo>
                  <a:pt x="0" y="6386431"/>
                </a:lnTo>
                <a:lnTo>
                  <a:pt x="6394424" y="6386431"/>
                </a:lnTo>
                <a:lnTo>
                  <a:pt x="6394424"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he-IL"/>
          </a:p>
        </p:txBody>
      </p:sp>
      <p:grpSp>
        <p:nvGrpSpPr>
          <p:cNvPr id="10" name="Group 10"/>
          <p:cNvGrpSpPr/>
          <p:nvPr/>
        </p:nvGrpSpPr>
        <p:grpSpPr>
          <a:xfrm>
            <a:off x="1028700" y="9921148"/>
            <a:ext cx="16230600" cy="3086100"/>
            <a:chOff x="0" y="0"/>
            <a:chExt cx="4274726" cy="812800"/>
          </a:xfrm>
        </p:grpSpPr>
        <p:sp>
          <p:nvSpPr>
            <p:cNvPr id="11" name="Freeform 11"/>
            <p:cNvSpPr/>
            <p:nvPr/>
          </p:nvSpPr>
          <p:spPr>
            <a:xfrm>
              <a:off x="0" y="0"/>
              <a:ext cx="4274726" cy="812800"/>
            </a:xfrm>
            <a:custGeom>
              <a:avLst/>
              <a:gdLst/>
              <a:ahLst/>
              <a:cxnLst/>
              <a:rect l="l" t="t" r="r" b="b"/>
              <a:pathLst>
                <a:path w="4274726" h="812800">
                  <a:moveTo>
                    <a:pt x="0" y="0"/>
                  </a:moveTo>
                  <a:lnTo>
                    <a:pt x="4274726" y="0"/>
                  </a:lnTo>
                  <a:lnTo>
                    <a:pt x="4274726" y="812800"/>
                  </a:lnTo>
                  <a:lnTo>
                    <a:pt x="0" y="812800"/>
                  </a:lnTo>
                  <a:close/>
                </a:path>
              </a:pathLst>
            </a:custGeom>
            <a:solidFill>
              <a:srgbClr val="0E62F2"/>
            </a:solidFill>
          </p:spPr>
          <p:txBody>
            <a:bodyPr/>
            <a:lstStyle/>
            <a:p>
              <a:endParaRPr lang="he-IL"/>
            </a:p>
          </p:txBody>
        </p:sp>
        <p:sp>
          <p:nvSpPr>
            <p:cNvPr id="12" name="TextBox 12"/>
            <p:cNvSpPr txBox="1"/>
            <p:nvPr/>
          </p:nvSpPr>
          <p:spPr>
            <a:xfrm>
              <a:off x="0" y="-47625"/>
              <a:ext cx="4274726" cy="860425"/>
            </a:xfrm>
            <a:prstGeom prst="rect">
              <a:avLst/>
            </a:prstGeom>
          </p:spPr>
          <p:txBody>
            <a:bodyPr lIns="50800" tIns="50800" rIns="50800" bIns="50800" rtlCol="0" anchor="ctr"/>
            <a:lstStyle/>
            <a:p>
              <a:pPr algn="ctr">
                <a:lnSpc>
                  <a:spcPts val="3258"/>
                </a:lnSpc>
              </a:pPr>
              <a:endParaRPr/>
            </a:p>
          </p:txBody>
        </p:sp>
      </p:grpSp>
      <p:sp>
        <p:nvSpPr>
          <p:cNvPr id="13" name="TextBox 13"/>
          <p:cNvSpPr txBox="1"/>
          <p:nvPr/>
        </p:nvSpPr>
        <p:spPr>
          <a:xfrm>
            <a:off x="3771358" y="5664488"/>
            <a:ext cx="10742624" cy="1426982"/>
          </a:xfrm>
          <a:prstGeom prst="rect">
            <a:avLst/>
          </a:prstGeom>
        </p:spPr>
        <p:txBody>
          <a:bodyPr lIns="0" tIns="0" rIns="0" bIns="0" rtlCol="0" anchor="t">
            <a:spAutoFit/>
          </a:bodyPr>
          <a:lstStyle/>
          <a:p>
            <a:pPr marL="0" lvl="0" indent="0" algn="ctr" rtl="1">
              <a:lnSpc>
                <a:spcPts val="9548"/>
              </a:lnSpc>
              <a:spcBef>
                <a:spcPct val="0"/>
              </a:spcBef>
            </a:pPr>
            <a:r>
              <a:rPr lang="he-IL" sz="9007" b="1">
                <a:solidFill>
                  <a:srgbClr val="004CCF"/>
                </a:solidFill>
                <a:latin typeface="Arial Bold"/>
                <a:ea typeface="Arial Bold"/>
                <a:cs typeface="Arial Bold"/>
                <a:sym typeface="Arial Bold"/>
                <a:rtl/>
              </a:rPr>
              <a:t>תודה רבה</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4395" r="-19706" b="-15902"/>
            </a:stretch>
          </a:blipFill>
        </p:spPr>
        <p:txBody>
          <a:bodyPr/>
          <a:lstStyle/>
          <a:p>
            <a:endParaRPr lang="he-IL"/>
          </a:p>
        </p:txBody>
      </p:sp>
      <p:grpSp>
        <p:nvGrpSpPr>
          <p:cNvPr id="3" name="Group 3"/>
          <p:cNvGrpSpPr/>
          <p:nvPr/>
        </p:nvGrpSpPr>
        <p:grpSpPr>
          <a:xfrm>
            <a:off x="10182235" y="-1876733"/>
            <a:ext cx="10566978" cy="10263177"/>
            <a:chOff x="0" y="0"/>
            <a:chExt cx="14089304" cy="13684236"/>
          </a:xfrm>
        </p:grpSpPr>
        <p:sp>
          <p:nvSpPr>
            <p:cNvPr id="4" name="Freeform 4"/>
            <p:cNvSpPr/>
            <p:nvPr/>
          </p:nvSpPr>
          <p:spPr>
            <a:xfrm rot="5400000" flipH="1">
              <a:off x="202534" y="-202534"/>
              <a:ext cx="13684236" cy="14089304"/>
            </a:xfrm>
            <a:custGeom>
              <a:avLst/>
              <a:gdLst/>
              <a:ahLst/>
              <a:cxnLst/>
              <a:rect l="l" t="t" r="r" b="b"/>
              <a:pathLst>
                <a:path w="13684236" h="14089304">
                  <a:moveTo>
                    <a:pt x="13684236" y="0"/>
                  </a:moveTo>
                  <a:lnTo>
                    <a:pt x="0" y="0"/>
                  </a:lnTo>
                  <a:lnTo>
                    <a:pt x="0" y="14089304"/>
                  </a:lnTo>
                  <a:lnTo>
                    <a:pt x="13684236" y="14089304"/>
                  </a:lnTo>
                  <a:lnTo>
                    <a:pt x="13684236"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he-IL"/>
            </a:p>
          </p:txBody>
        </p:sp>
        <p:grpSp>
          <p:nvGrpSpPr>
            <p:cNvPr id="5" name="Group 5"/>
            <p:cNvGrpSpPr/>
            <p:nvPr/>
          </p:nvGrpSpPr>
          <p:grpSpPr>
            <a:xfrm>
              <a:off x="1882552" y="1516912"/>
              <a:ext cx="10595064" cy="1059506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14931" r="-34880"/>
                </a:stretch>
              </a:blipFill>
            </p:spPr>
            <p:txBody>
              <a:bodyPr/>
              <a:lstStyle/>
              <a:p>
                <a:endParaRPr lang="he-IL"/>
              </a:p>
            </p:txBody>
          </p:sp>
        </p:grpSp>
      </p:grpSp>
      <p:grpSp>
        <p:nvGrpSpPr>
          <p:cNvPr id="7" name="Group 7"/>
          <p:cNvGrpSpPr/>
          <p:nvPr/>
        </p:nvGrpSpPr>
        <p:grpSpPr>
          <a:xfrm>
            <a:off x="11235853" y="8761730"/>
            <a:ext cx="4097355" cy="4097355"/>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E62F2"/>
            </a:solidFill>
          </p:spPr>
          <p:txBody>
            <a:bodyPr/>
            <a:lstStyle/>
            <a:p>
              <a:endParaRPr lang="he-IL"/>
            </a:p>
          </p:txBody>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grpSp>
        <p:nvGrpSpPr>
          <p:cNvPr id="10" name="Group 10"/>
          <p:cNvGrpSpPr/>
          <p:nvPr/>
        </p:nvGrpSpPr>
        <p:grpSpPr>
          <a:xfrm>
            <a:off x="14665921" y="9111630"/>
            <a:ext cx="1008928" cy="100892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A93F6"/>
            </a:solidFill>
          </p:spPr>
          <p:txBody>
            <a:bodyPr/>
            <a:lstStyle/>
            <a:p>
              <a:endParaRPr lang="he-IL"/>
            </a:p>
          </p:txBody>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grpSp>
        <p:nvGrpSpPr>
          <p:cNvPr id="13" name="Group 13"/>
          <p:cNvGrpSpPr/>
          <p:nvPr/>
        </p:nvGrpSpPr>
        <p:grpSpPr>
          <a:xfrm>
            <a:off x="11959371" y="8023941"/>
            <a:ext cx="352978" cy="35297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CCF"/>
            </a:solidFill>
          </p:spPr>
          <p:txBody>
            <a:bodyPr/>
            <a:lstStyle/>
            <a:p>
              <a:endParaRPr lang="he-IL"/>
            </a:p>
          </p:txBody>
        </p:sp>
        <p:sp>
          <p:nvSpPr>
            <p:cNvPr id="15" name="TextBox 15"/>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sp>
        <p:nvSpPr>
          <p:cNvPr id="16" name="TextBox 16"/>
          <p:cNvSpPr txBox="1"/>
          <p:nvPr/>
        </p:nvSpPr>
        <p:spPr>
          <a:xfrm>
            <a:off x="923925" y="1396782"/>
            <a:ext cx="8652383" cy="805682"/>
          </a:xfrm>
          <a:prstGeom prst="rect">
            <a:avLst/>
          </a:prstGeom>
        </p:spPr>
        <p:txBody>
          <a:bodyPr lIns="0" tIns="0" rIns="0" bIns="0" rtlCol="0" anchor="t">
            <a:spAutoFit/>
          </a:bodyPr>
          <a:lstStyle/>
          <a:p>
            <a:pPr marL="0" lvl="0" indent="0" algn="r" rtl="1">
              <a:lnSpc>
                <a:spcPts val="5443"/>
              </a:lnSpc>
              <a:spcBef>
                <a:spcPct val="0"/>
              </a:spcBef>
            </a:pPr>
            <a:r>
              <a:rPr lang="he-IL" sz="5135" b="1">
                <a:solidFill>
                  <a:srgbClr val="004CCF"/>
                </a:solidFill>
                <a:latin typeface="Arial Bold"/>
                <a:ea typeface="Arial Bold"/>
                <a:cs typeface="Arial Bold"/>
                <a:sym typeface="Arial Bold"/>
                <a:rtl/>
              </a:rPr>
              <a:t>רקע על המערכת </a:t>
            </a:r>
          </a:p>
        </p:txBody>
      </p:sp>
      <p:sp>
        <p:nvSpPr>
          <p:cNvPr id="17" name="TextBox 17"/>
          <p:cNvSpPr txBox="1"/>
          <p:nvPr/>
        </p:nvSpPr>
        <p:spPr>
          <a:xfrm>
            <a:off x="155292" y="2914063"/>
            <a:ext cx="10526208" cy="5756181"/>
          </a:xfrm>
          <a:prstGeom prst="rect">
            <a:avLst/>
          </a:prstGeom>
        </p:spPr>
        <p:txBody>
          <a:bodyPr lIns="0" tIns="0" rIns="0" bIns="0" rtlCol="0" anchor="t">
            <a:spAutoFit/>
          </a:bodyPr>
          <a:lstStyle/>
          <a:p>
            <a:pPr algn="r" rtl="1">
              <a:lnSpc>
                <a:spcPts val="4106"/>
              </a:lnSpc>
            </a:pPr>
            <a:r>
              <a:rPr lang="he-IL" sz="2488" b="1" dirty="0">
                <a:solidFill>
                  <a:srgbClr val="000000"/>
                </a:solidFill>
                <a:latin typeface="Arial Bold"/>
                <a:ea typeface="Arial Bold"/>
                <a:cs typeface="Arial Bold"/>
                <a:sym typeface="Arial Bold"/>
                <a:rtl/>
              </a:rPr>
              <a:t>עם הגידול המואץ של האוכלוסייה והתרחבות מגמות הצריכה, כמות האשפה העירונית עולה משמעותית. תושב עירוני מייצר בממוצע </a:t>
            </a:r>
            <a:r>
              <a:rPr lang="en-US" sz="2488" b="1" dirty="0">
                <a:solidFill>
                  <a:srgbClr val="000000"/>
                </a:solidFill>
                <a:latin typeface="Arial Bold"/>
                <a:ea typeface="Arial Bold"/>
                <a:cs typeface="Arial Bold"/>
                <a:sym typeface="Arial Bold"/>
              </a:rPr>
              <a:t>1.2-2</a:t>
            </a:r>
            <a:r>
              <a:rPr lang="he-IL" sz="2488" b="1" dirty="0">
                <a:solidFill>
                  <a:srgbClr val="000000"/>
                </a:solidFill>
                <a:latin typeface="Arial Bold"/>
                <a:ea typeface="Arial Bold"/>
                <a:cs typeface="Arial Bold"/>
                <a:sym typeface="Arial Bold"/>
                <a:rtl/>
              </a:rPr>
              <a:t> ק"ג אשפה ביום, מה שמאתגר את הרשויות המקומיות בניהול פינוי יעיל.</a:t>
            </a:r>
          </a:p>
          <a:p>
            <a:pPr algn="r">
              <a:lnSpc>
                <a:spcPts val="4106"/>
              </a:lnSpc>
            </a:pPr>
            <a:r>
              <a:rPr lang="he-IL" sz="2488" b="1" spc="-27" dirty="0">
                <a:solidFill>
                  <a:srgbClr val="000000"/>
                </a:solidFill>
                <a:latin typeface="Arial Bold"/>
                <a:ea typeface="Arial Bold"/>
                <a:cs typeface="Arial Bold"/>
                <a:sym typeface="Arial Bold"/>
                <a:rtl/>
              </a:rPr>
              <a:t>כיום, משאיות פינוי אשפה פועלות במסלולים קבועים אחת או פעמיים בשבוע, אך פעמים רבות הן מפנות פחים כמעט ריקים, מה שמוביל לבזבוז משאבים וזמן. לדוגמה, בתל אביב ובירושלים יש אזורים בהם הפחים מתמלאים מהר ואחרים בהם הפינוי מתבצע ללא צורך ממשי</a:t>
            </a:r>
            <a:r>
              <a:rPr lang="en-US" sz="2488" b="1" spc="-27" dirty="0">
                <a:solidFill>
                  <a:srgbClr val="000000"/>
                </a:solidFill>
                <a:latin typeface="Arial Bold"/>
                <a:ea typeface="Arial Bold"/>
                <a:cs typeface="Arial Bold"/>
                <a:sym typeface="Arial Bold"/>
              </a:rPr>
              <a:t>.</a:t>
            </a:r>
          </a:p>
          <a:p>
            <a:pPr algn="r">
              <a:lnSpc>
                <a:spcPts val="4106"/>
              </a:lnSpc>
            </a:pPr>
            <a:r>
              <a:rPr lang="he-IL" sz="2488" b="1" dirty="0">
                <a:solidFill>
                  <a:srgbClr val="000000"/>
                </a:solidFill>
                <a:latin typeface="Arial Bold"/>
                <a:ea typeface="Arial Bold"/>
                <a:cs typeface="Arial Bold"/>
                <a:sym typeface="Arial Bold"/>
                <a:rtl/>
              </a:rPr>
              <a:t>בנוסף, נתיבי הפינוי אינם אופטימליים, וגורמים לבזבוז דלק, גידול בזיהום האוויר ועיכובים בשל עומסי תנועה. בערים מתקדמות כמו סן פרנסיסקו וסינגפור, נעשה שימוש בפחים חכמים עם חיישנים, המאפשרים פינוי מבוסס-ביקוש, מה שמפחית עלויות ומייעל את התהליך</a:t>
            </a:r>
            <a:r>
              <a:rPr lang="en-US" sz="2488" b="1" dirty="0">
                <a:solidFill>
                  <a:srgbClr val="000000"/>
                </a:solidFill>
                <a:latin typeface="Arial Bold"/>
                <a:ea typeface="Arial Bold"/>
                <a:cs typeface="Arial Bold"/>
                <a:sym typeface="Arial Bold"/>
              </a:rPr>
              <a:t>.</a:t>
            </a:r>
          </a:p>
          <a:p>
            <a:pPr algn="r">
              <a:lnSpc>
                <a:spcPts val="4106"/>
              </a:lnSpc>
            </a:pPr>
            <a:r>
              <a:rPr lang="he-IL" sz="2488" b="1" dirty="0">
                <a:solidFill>
                  <a:srgbClr val="000000"/>
                </a:solidFill>
                <a:latin typeface="Arial Bold"/>
                <a:ea typeface="Arial Bold"/>
                <a:cs typeface="Arial Bold"/>
                <a:sym typeface="Arial Bold"/>
                <a:rtl/>
              </a:rPr>
              <a:t>פתרונות חכמים מסוג זה יכולים לשפר משמעותית את ניהול הפסולת בערים ולהפחית בזבוז משאבים</a:t>
            </a:r>
            <a:r>
              <a:rPr lang="en-US" sz="2488" b="1" dirty="0">
                <a:solidFill>
                  <a:srgbClr val="000000"/>
                </a:solidFill>
                <a:latin typeface="Arial Bold"/>
                <a:ea typeface="Arial Bold"/>
                <a:cs typeface="Arial Bold"/>
                <a:sym typeface="Arial Bold"/>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786" t="-37583" r="-9579" b="-4754"/>
            </a:stretch>
          </a:blipFill>
        </p:spPr>
        <p:txBody>
          <a:bodyPr/>
          <a:lstStyle/>
          <a:p>
            <a:endParaRPr lang="he-IL"/>
          </a:p>
        </p:txBody>
      </p:sp>
      <p:grpSp>
        <p:nvGrpSpPr>
          <p:cNvPr id="3" name="Group 3"/>
          <p:cNvGrpSpPr/>
          <p:nvPr/>
        </p:nvGrpSpPr>
        <p:grpSpPr>
          <a:xfrm>
            <a:off x="6728125" y="8260372"/>
            <a:ext cx="352978" cy="352978"/>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CCF"/>
            </a:solidFill>
          </p:spPr>
          <p:txBody>
            <a:bodyPr/>
            <a:lstStyle/>
            <a:p>
              <a:endParaRPr lang="he-IL"/>
            </a:p>
          </p:txBody>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sp>
        <p:nvSpPr>
          <p:cNvPr id="6" name="Freeform 6"/>
          <p:cNvSpPr/>
          <p:nvPr/>
        </p:nvSpPr>
        <p:spPr>
          <a:xfrm>
            <a:off x="5933274" y="1588465"/>
            <a:ext cx="12490383" cy="8336734"/>
          </a:xfrm>
          <a:custGeom>
            <a:avLst/>
            <a:gdLst/>
            <a:ahLst/>
            <a:cxnLst/>
            <a:rect l="l" t="t" r="r" b="b"/>
            <a:pathLst>
              <a:path w="12490383" h="8336734">
                <a:moveTo>
                  <a:pt x="0" y="0"/>
                </a:moveTo>
                <a:lnTo>
                  <a:pt x="12490383" y="0"/>
                </a:lnTo>
                <a:lnTo>
                  <a:pt x="12490383" y="8336734"/>
                </a:lnTo>
                <a:lnTo>
                  <a:pt x="0" y="8336734"/>
                </a:lnTo>
                <a:lnTo>
                  <a:pt x="0" y="0"/>
                </a:lnTo>
                <a:close/>
              </a:path>
            </a:pathLst>
          </a:custGeom>
          <a:blipFill>
            <a:blip r:embed="rId3"/>
            <a:stretch>
              <a:fillRect l="-5354" r="-5140"/>
            </a:stretch>
          </a:blipFill>
        </p:spPr>
        <p:txBody>
          <a:bodyPr/>
          <a:lstStyle/>
          <a:p>
            <a:endParaRPr lang="he-IL"/>
          </a:p>
        </p:txBody>
      </p:sp>
      <p:sp>
        <p:nvSpPr>
          <p:cNvPr id="7" name="TextBox 7"/>
          <p:cNvSpPr txBox="1"/>
          <p:nvPr/>
        </p:nvSpPr>
        <p:spPr>
          <a:xfrm>
            <a:off x="2976524" y="189362"/>
            <a:ext cx="12036141" cy="1083227"/>
          </a:xfrm>
          <a:prstGeom prst="rect">
            <a:avLst/>
          </a:prstGeom>
        </p:spPr>
        <p:txBody>
          <a:bodyPr lIns="0" tIns="0" rIns="0" bIns="0" rtlCol="0" anchor="t">
            <a:spAutoFit/>
          </a:bodyPr>
          <a:lstStyle/>
          <a:p>
            <a:pPr marL="0" lvl="0" indent="0" algn="r" rtl="1">
              <a:lnSpc>
                <a:spcPts val="7254"/>
              </a:lnSpc>
              <a:spcBef>
                <a:spcPct val="0"/>
              </a:spcBef>
            </a:pPr>
            <a:r>
              <a:rPr lang="he-IL" sz="6843" b="1">
                <a:solidFill>
                  <a:srgbClr val="004CCF"/>
                </a:solidFill>
                <a:latin typeface="Arial Bold"/>
                <a:ea typeface="Arial Bold"/>
                <a:cs typeface="Arial Bold"/>
                <a:sym typeface="Arial Bold"/>
                <a:rtl/>
              </a:rPr>
              <a:t>הבעיה – גידול בכמות הפסולת</a:t>
            </a:r>
          </a:p>
        </p:txBody>
      </p:sp>
      <p:sp>
        <p:nvSpPr>
          <p:cNvPr id="8" name="TextBox 8"/>
          <p:cNvSpPr txBox="1"/>
          <p:nvPr/>
        </p:nvSpPr>
        <p:spPr>
          <a:xfrm>
            <a:off x="194080" y="2070941"/>
            <a:ext cx="5564888" cy="7566091"/>
          </a:xfrm>
          <a:prstGeom prst="rect">
            <a:avLst/>
          </a:prstGeom>
        </p:spPr>
        <p:txBody>
          <a:bodyPr lIns="0" tIns="0" rIns="0" bIns="0" rtlCol="0" anchor="t">
            <a:spAutoFit/>
          </a:bodyPr>
          <a:lstStyle/>
          <a:p>
            <a:pPr algn="ctr" rtl="1">
              <a:lnSpc>
                <a:spcPts val="4021"/>
              </a:lnSpc>
            </a:pPr>
            <a:r>
              <a:rPr lang="he-IL" sz="2872" b="1" dirty="0">
                <a:solidFill>
                  <a:srgbClr val="000000"/>
                </a:solidFill>
                <a:latin typeface="Public Sans Bold"/>
                <a:ea typeface="Public Sans Bold"/>
                <a:cs typeface="Public Sans Bold"/>
                <a:sym typeface="Public Sans Bold"/>
                <a:rtl/>
              </a:rPr>
              <a:t>בהתאם לנתונים, ניתן לראות כי כמות הפסולת העירונית בישראל צפויה לגדול </a:t>
            </a:r>
            <a:r>
              <a:rPr lang="he-IL" sz="2872" b="1" dirty="0" err="1">
                <a:solidFill>
                  <a:srgbClr val="000000"/>
                </a:solidFill>
                <a:latin typeface="Public Sans Bold"/>
                <a:ea typeface="Public Sans Bold"/>
                <a:cs typeface="Public Sans Bold"/>
                <a:sym typeface="Public Sans Bold"/>
                <a:rtl/>
              </a:rPr>
              <a:t>מכ</a:t>
            </a:r>
            <a:r>
              <a:rPr lang="he-IL" sz="2872" b="1" dirty="0">
                <a:solidFill>
                  <a:srgbClr val="000000"/>
                </a:solidFill>
                <a:latin typeface="Public Sans Bold"/>
                <a:ea typeface="Public Sans Bold"/>
                <a:cs typeface="Public Sans Bold"/>
                <a:sym typeface="Public Sans Bold"/>
                <a:rtl/>
              </a:rPr>
              <a:t>-</a:t>
            </a:r>
            <a:r>
              <a:rPr lang="en-US" sz="2872" b="1" dirty="0">
                <a:solidFill>
                  <a:srgbClr val="000000"/>
                </a:solidFill>
                <a:latin typeface="Public Sans Bold"/>
                <a:ea typeface="Public Sans Bold"/>
                <a:cs typeface="Public Sans Bold"/>
                <a:sym typeface="Public Sans Bold"/>
              </a:rPr>
              <a:t>5.9</a:t>
            </a:r>
            <a:r>
              <a:rPr lang="he-IL" sz="2872" b="1" dirty="0">
                <a:solidFill>
                  <a:srgbClr val="000000"/>
                </a:solidFill>
                <a:latin typeface="Public Sans Bold"/>
                <a:ea typeface="Public Sans Bold"/>
                <a:cs typeface="Public Sans Bold"/>
                <a:sym typeface="Public Sans Bold"/>
                <a:rtl/>
              </a:rPr>
              <a:t> מיליון טון בשנת </a:t>
            </a:r>
            <a:r>
              <a:rPr lang="en-US" sz="2872" b="1" dirty="0">
                <a:solidFill>
                  <a:srgbClr val="000000"/>
                </a:solidFill>
                <a:latin typeface="Public Sans Bold"/>
                <a:ea typeface="Public Sans Bold"/>
                <a:cs typeface="Public Sans Bold"/>
                <a:sym typeface="Public Sans Bold"/>
              </a:rPr>
              <a:t>2020</a:t>
            </a:r>
            <a:r>
              <a:rPr lang="he-IL" sz="2872" b="1" dirty="0">
                <a:solidFill>
                  <a:srgbClr val="000000"/>
                </a:solidFill>
                <a:latin typeface="Public Sans Bold"/>
                <a:ea typeface="Public Sans Bold"/>
                <a:cs typeface="Public Sans Bold"/>
                <a:sym typeface="Public Sans Bold"/>
                <a:rtl/>
              </a:rPr>
              <a:t> לכמעט </a:t>
            </a:r>
            <a:r>
              <a:rPr lang="en-US" sz="2872" b="1" dirty="0">
                <a:solidFill>
                  <a:srgbClr val="000000"/>
                </a:solidFill>
                <a:latin typeface="Public Sans Bold"/>
                <a:ea typeface="Public Sans Bold"/>
                <a:cs typeface="Public Sans Bold"/>
                <a:sym typeface="Public Sans Bold"/>
              </a:rPr>
              <a:t>7.5</a:t>
            </a:r>
            <a:r>
              <a:rPr lang="he-IL" sz="2872" b="1" dirty="0">
                <a:solidFill>
                  <a:srgbClr val="000000"/>
                </a:solidFill>
                <a:latin typeface="Public Sans Bold"/>
                <a:ea typeface="Public Sans Bold"/>
                <a:cs typeface="Public Sans Bold"/>
                <a:sym typeface="Public Sans Bold"/>
                <a:rtl/>
              </a:rPr>
              <a:t> מיליון טון ב-</a:t>
            </a:r>
            <a:r>
              <a:rPr lang="en-US" sz="2872" b="1" dirty="0">
                <a:solidFill>
                  <a:srgbClr val="000000"/>
                </a:solidFill>
                <a:latin typeface="Public Sans Bold"/>
                <a:ea typeface="Public Sans Bold"/>
                <a:cs typeface="Public Sans Bold"/>
                <a:sym typeface="Public Sans Bold"/>
              </a:rPr>
              <a:t>2030</a:t>
            </a:r>
            <a:r>
              <a:rPr lang="he-IL" sz="2872" b="1" dirty="0">
                <a:solidFill>
                  <a:srgbClr val="000000"/>
                </a:solidFill>
                <a:latin typeface="Public Sans Bold"/>
                <a:ea typeface="Public Sans Bold"/>
                <a:cs typeface="Public Sans Bold"/>
                <a:sym typeface="Public Sans Bold"/>
                <a:rtl/>
              </a:rPr>
              <a:t>. ללא פתרון חכם לניהול אשפה, המצב יוביל לעומסים משמעותיים במערכות הפינוי, בזבוז משאבים והשלכות סביבתיות חמורות</a:t>
            </a:r>
          </a:p>
          <a:p>
            <a:pPr algn="ctr" rtl="1">
              <a:lnSpc>
                <a:spcPts val="4021"/>
              </a:lnSpc>
            </a:pPr>
            <a:r>
              <a:rPr lang="he-IL" sz="2872" b="1" dirty="0">
                <a:solidFill>
                  <a:srgbClr val="000000"/>
                </a:solidFill>
                <a:latin typeface="Public Sans Bold"/>
                <a:ea typeface="Public Sans Bold"/>
                <a:cs typeface="Public Sans Bold"/>
                <a:sym typeface="Public Sans Bold"/>
                <a:rtl/>
              </a:rPr>
              <a:t>על מנת להתמודד עם הגידול הצפוי, יש צורך בפתרון חכם לניהול יעיל של הפסולת. המערכת שלנו מציעה פתרון מבוסס חיישנים ואופטימיזציה מתקדמת לפינוי חכם של פחי אשפה</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072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786" t="-37583" r="-9579" b="-4754"/>
            </a:stretch>
          </a:blipFill>
        </p:spPr>
        <p:txBody>
          <a:bodyPr/>
          <a:lstStyle/>
          <a:p>
            <a:endParaRPr lang="he-IL"/>
          </a:p>
        </p:txBody>
      </p:sp>
      <p:sp>
        <p:nvSpPr>
          <p:cNvPr id="3" name="Freeform 3"/>
          <p:cNvSpPr/>
          <p:nvPr/>
        </p:nvSpPr>
        <p:spPr>
          <a:xfrm>
            <a:off x="-646364" y="360039"/>
            <a:ext cx="7727468" cy="7516206"/>
          </a:xfrm>
          <a:custGeom>
            <a:avLst/>
            <a:gdLst/>
            <a:ahLst/>
            <a:cxnLst/>
            <a:rect l="l" t="t" r="r" b="b"/>
            <a:pathLst>
              <a:path w="9116678" h="9082490">
                <a:moveTo>
                  <a:pt x="0" y="0"/>
                </a:moveTo>
                <a:lnTo>
                  <a:pt x="9116678" y="0"/>
                </a:lnTo>
                <a:lnTo>
                  <a:pt x="9116678" y="9082490"/>
                </a:lnTo>
                <a:lnTo>
                  <a:pt x="0" y="908249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4" name="Group 4"/>
          <p:cNvGrpSpPr/>
          <p:nvPr/>
        </p:nvGrpSpPr>
        <p:grpSpPr>
          <a:xfrm>
            <a:off x="227872" y="1333500"/>
            <a:ext cx="5978995" cy="599343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27972" r="-27972"/>
              </a:stretch>
            </a:blipFill>
            <a:ln cap="sq">
              <a:noFill/>
              <a:prstDash val="solid"/>
              <a:miter/>
            </a:ln>
          </p:spPr>
          <p:txBody>
            <a:bodyPr/>
            <a:lstStyle/>
            <a:p>
              <a:endParaRPr lang="he-IL"/>
            </a:p>
          </p:txBody>
        </p:sp>
      </p:grpSp>
      <p:grpSp>
        <p:nvGrpSpPr>
          <p:cNvPr id="6" name="Group 6"/>
          <p:cNvGrpSpPr/>
          <p:nvPr/>
        </p:nvGrpSpPr>
        <p:grpSpPr>
          <a:xfrm>
            <a:off x="-1676400" y="8271958"/>
            <a:ext cx="4097355" cy="409735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A93F6"/>
            </a:solidFill>
          </p:spPr>
          <p:txBody>
            <a:bodyPr/>
            <a:lstStyle/>
            <a:p>
              <a:endParaRPr lang="he-IL"/>
            </a:p>
          </p:txBody>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grpSp>
        <p:nvGrpSpPr>
          <p:cNvPr id="9" name="Group 9"/>
          <p:cNvGrpSpPr/>
          <p:nvPr/>
        </p:nvGrpSpPr>
        <p:grpSpPr>
          <a:xfrm>
            <a:off x="-176489" y="8153771"/>
            <a:ext cx="352978" cy="35297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CCF"/>
            </a:solidFill>
          </p:spPr>
          <p:txBody>
            <a:bodyPr/>
            <a:lstStyle/>
            <a:p>
              <a:endParaRPr lang="he-IL"/>
            </a:p>
          </p:txBody>
        </p:sp>
        <p:sp>
          <p:nvSpPr>
            <p:cNvPr id="11" name="TextBox 11"/>
            <p:cNvSpPr txBox="1"/>
            <p:nvPr/>
          </p:nvSpPr>
          <p:spPr>
            <a:xfrm>
              <a:off x="76200" y="19050"/>
              <a:ext cx="660400" cy="717550"/>
            </a:xfrm>
            <a:prstGeom prst="rect">
              <a:avLst/>
            </a:prstGeom>
          </p:spPr>
          <p:txBody>
            <a:bodyPr lIns="50800" tIns="50800" rIns="50800" bIns="50800" rtlCol="0" anchor="ctr"/>
            <a:lstStyle/>
            <a:p>
              <a:pPr algn="ctr">
                <a:lnSpc>
                  <a:spcPts val="2939"/>
                </a:lnSpc>
              </a:pPr>
              <a:endParaRPr/>
            </a:p>
          </p:txBody>
        </p:sp>
      </p:grpSp>
      <p:sp>
        <p:nvSpPr>
          <p:cNvPr id="12" name="TextBox 12"/>
          <p:cNvSpPr txBox="1"/>
          <p:nvPr/>
        </p:nvSpPr>
        <p:spPr>
          <a:xfrm>
            <a:off x="8460832" y="1107963"/>
            <a:ext cx="7727468" cy="922903"/>
          </a:xfrm>
          <a:prstGeom prst="rect">
            <a:avLst/>
          </a:prstGeom>
        </p:spPr>
        <p:txBody>
          <a:bodyPr lIns="0" tIns="0" rIns="0" bIns="0" rtlCol="0" anchor="t">
            <a:spAutoFit/>
          </a:bodyPr>
          <a:lstStyle/>
          <a:p>
            <a:pPr marL="0" lvl="0" indent="0" algn="r" rtl="1">
              <a:lnSpc>
                <a:spcPts val="6185"/>
              </a:lnSpc>
              <a:spcBef>
                <a:spcPct val="0"/>
              </a:spcBef>
            </a:pPr>
            <a:r>
              <a:rPr lang="he-IL" sz="5835" b="1">
                <a:solidFill>
                  <a:srgbClr val="004CCF"/>
                </a:solidFill>
                <a:latin typeface="Arial Bold"/>
                <a:ea typeface="Arial Bold"/>
                <a:cs typeface="Arial Bold"/>
                <a:sym typeface="Arial Bold"/>
                <a:rtl/>
              </a:rPr>
              <a:t>תיאור המערכת </a:t>
            </a:r>
          </a:p>
        </p:txBody>
      </p:sp>
      <p:sp>
        <p:nvSpPr>
          <p:cNvPr id="13" name="TextBox 13"/>
          <p:cNvSpPr txBox="1"/>
          <p:nvPr/>
        </p:nvSpPr>
        <p:spPr>
          <a:xfrm>
            <a:off x="6982764" y="2030866"/>
            <a:ext cx="11055241" cy="9479518"/>
          </a:xfrm>
          <a:prstGeom prst="rect">
            <a:avLst/>
          </a:prstGeom>
        </p:spPr>
        <p:txBody>
          <a:bodyPr wrap="square" lIns="0" tIns="0" rIns="0" bIns="0" rtlCol="0" anchor="t">
            <a:spAutoFit/>
          </a:bodyPr>
          <a:lstStyle/>
          <a:p>
            <a:pPr algn="r" rtl="1"/>
            <a:r>
              <a:rPr lang="he-IL" sz="2400" b="1" dirty="0">
                <a:solidFill>
                  <a:srgbClr val="000000"/>
                </a:solidFill>
                <a:latin typeface="Public Sans Bold"/>
                <a:ea typeface="Public Sans Bold"/>
                <a:sym typeface="Public Sans Bold"/>
                <a:rtl/>
              </a:rPr>
              <a:t>המערכת עושה שימוש בחיישנים חכמים לניטור רציף של פחי האשפה, תוך מדידת נפח הפסולת והטמפרטורה. הנתונים מועברים בזמן אמת למערכת ענן, המספקת עדכונים שוטפים והתראות במקרה של חריגות.</a:t>
            </a:r>
          </a:p>
          <a:p>
            <a:pPr algn="r"/>
            <a:r>
              <a:rPr lang="he-IL" sz="2400" b="1" dirty="0">
                <a:solidFill>
                  <a:srgbClr val="000000"/>
                </a:solidFill>
                <a:latin typeface="Public Sans Bold"/>
                <a:ea typeface="Public Sans Bold"/>
                <a:sym typeface="Public Sans Bold"/>
                <a:rtl/>
              </a:rPr>
              <a:t>באמצעות אלגוריתמים חכמים, המערכת מחשבת מסלולי פינוי אופטימליים בהתאם לצורך בפועל, מה שמפחית עומסי תנועה, בזבוז דלק וזיהום אוויר</a:t>
            </a:r>
            <a:r>
              <a:rPr lang="en-US" sz="2400" b="1" dirty="0">
                <a:solidFill>
                  <a:srgbClr val="000000"/>
                </a:solidFill>
                <a:latin typeface="Public Sans Bold"/>
                <a:ea typeface="Public Sans Bold"/>
                <a:sym typeface="Public Sans Bold"/>
              </a:rPr>
              <a:t>.</a:t>
            </a:r>
          </a:p>
          <a:p>
            <a:pPr algn="r"/>
            <a:r>
              <a:rPr lang="he-IL" sz="2400" b="1" dirty="0">
                <a:solidFill>
                  <a:srgbClr val="000000"/>
                </a:solidFill>
                <a:latin typeface="Public Sans Bold"/>
                <a:ea typeface="Public Sans Bold"/>
                <a:sym typeface="Public Sans Bold"/>
                <a:rtl/>
              </a:rPr>
              <a:t>לוח בקרה חכם מאפשר מעקב אחר מגמות הצטברות אשפה, זיהוי עומסים ושיפור הפינוי. בנוסף, המערכת כוללת אפליקציה לנייד ואינטגרציה עם תשתיות עיר חכמה</a:t>
            </a:r>
            <a:endParaRPr lang="en-US" sz="2400" b="1" dirty="0">
              <a:solidFill>
                <a:srgbClr val="000000"/>
              </a:solidFill>
              <a:latin typeface="Public Sans Bold"/>
              <a:ea typeface="Public Sans Bold"/>
              <a:sym typeface="Public Sans Bold"/>
              <a:rtl/>
            </a:endParaRPr>
          </a:p>
          <a:p>
            <a:pPr algn="r"/>
            <a:endParaRPr lang="en-US" sz="2400" b="1" dirty="0">
              <a:solidFill>
                <a:srgbClr val="000000"/>
              </a:solidFill>
              <a:latin typeface="Public Sans Bold"/>
              <a:ea typeface="Public Sans Bold"/>
              <a:sym typeface="Public Sans Bold"/>
              <a:rtl/>
            </a:endParaRPr>
          </a:p>
          <a:p>
            <a:pPr algn="r"/>
            <a:r>
              <a:rPr lang="he-IL" sz="3200" b="1" dirty="0"/>
              <a:t>שני תסריטים מפורטים</a:t>
            </a:r>
            <a:r>
              <a:rPr lang="he-IL" sz="3200" dirty="0"/>
              <a:t> לדוגמה:</a:t>
            </a:r>
            <a:endParaRPr lang="en-US" sz="3200" dirty="0"/>
          </a:p>
          <a:p>
            <a:pPr algn="r"/>
            <a:endParaRPr lang="he-IL" sz="3200" dirty="0"/>
          </a:p>
          <a:p>
            <a:pPr algn="r"/>
            <a:r>
              <a:rPr lang="he-IL" sz="2400" b="1" dirty="0"/>
              <a:t>1. פינוי פחים חכם</a:t>
            </a:r>
          </a:p>
          <a:p>
            <a:pPr algn="r"/>
            <a:r>
              <a:rPr lang="he-IL" sz="2400" dirty="0"/>
              <a:t>פח אשפה במרכז העיר מתמלא מהר יותר מהרגיל.</a:t>
            </a:r>
          </a:p>
          <a:p>
            <a:pPr algn="r"/>
            <a:r>
              <a:rPr lang="he-IL" sz="2400" dirty="0"/>
              <a:t>החיישן מזהה שהפח הגיע ל-90% תפוסה ושולח עדכון למערכת.</a:t>
            </a:r>
          </a:p>
          <a:p>
            <a:pPr algn="r"/>
            <a:r>
              <a:rPr lang="he-IL" sz="2400" dirty="0"/>
              <a:t>המערכת מחשבת מחדש את מסלול המשאית כך שהפח הזה יקבל עדיפות.</a:t>
            </a:r>
          </a:p>
          <a:p>
            <a:pPr algn="r"/>
            <a:r>
              <a:rPr lang="he-IL" sz="2400" dirty="0"/>
              <a:t>הנהג מקבל עדכון ישירות לאפליקציה ונוסע לפנות את הפח</a:t>
            </a:r>
          </a:p>
          <a:p>
            <a:pPr algn="r"/>
            <a:r>
              <a:rPr lang="he-IL" sz="2400" dirty="0"/>
              <a:t>התוצאה: </a:t>
            </a:r>
            <a:r>
              <a:rPr lang="he-IL" sz="2400" b="1" dirty="0"/>
              <a:t>אין הצפת אשפה, המשאית לא מבזבזת זמן על פחים חצי-ריקים</a:t>
            </a:r>
          </a:p>
          <a:p>
            <a:pPr algn="r"/>
            <a:endParaRPr lang="he-IL" sz="2400" dirty="0"/>
          </a:p>
          <a:p>
            <a:pPr algn="r"/>
            <a:r>
              <a:rPr lang="he-IL" sz="2400" b="1" dirty="0"/>
              <a:t>2. זיהוי חריגה ותגובה בזמן אמת</a:t>
            </a:r>
          </a:p>
          <a:p>
            <a:pPr algn="r"/>
            <a:r>
              <a:rPr lang="he-IL" sz="2400" dirty="0"/>
              <a:t>פח מסוים רושם עלייה חריגה בטמפרטורה (חשד לשריפה או תקלה).</a:t>
            </a:r>
          </a:p>
          <a:p>
            <a:pPr algn="r"/>
            <a:r>
              <a:rPr lang="he-IL" sz="2400" dirty="0"/>
              <a:t>המערכת מזהה את החריגה ושולחת התראה מידית למוקד העירוני.</a:t>
            </a:r>
          </a:p>
          <a:p>
            <a:pPr algn="r"/>
            <a:r>
              <a:rPr lang="he-IL" sz="2400" dirty="0"/>
              <a:t>צוות תחזוקה מקבל עדכון ונשלח לבדוק את הפח לפני שהבעיה מחמירה.</a:t>
            </a:r>
          </a:p>
          <a:p>
            <a:pPr algn="r"/>
            <a:r>
              <a:rPr lang="he-IL" sz="2400" dirty="0"/>
              <a:t>התוצאה: </a:t>
            </a:r>
            <a:r>
              <a:rPr lang="he-IL" sz="2400" b="1" dirty="0"/>
              <a:t>מניעת סכנות בטיחותיות בזמן אמת ושיפור היעילות.</a:t>
            </a:r>
            <a:endParaRPr lang="he-IL" sz="2400" dirty="0"/>
          </a:p>
          <a:p>
            <a:pPr algn="r"/>
            <a:endParaRPr lang="he-IL" sz="2400" b="1" dirty="0">
              <a:solidFill>
                <a:srgbClr val="000000"/>
              </a:solidFill>
              <a:latin typeface="Public Sans Bold"/>
              <a:ea typeface="Public Sans Bold"/>
              <a:sym typeface="Public Sans Bold"/>
              <a:rtl/>
            </a:endParaRPr>
          </a:p>
          <a:p>
            <a:pPr algn="r"/>
            <a:endParaRPr lang="en-US" sz="2400" b="1" dirty="0">
              <a:solidFill>
                <a:srgbClr val="000000"/>
              </a:solidFill>
              <a:latin typeface="Public Sans Bold"/>
              <a:ea typeface="Public Sans Bold"/>
              <a:sym typeface="Public Sans Bold"/>
            </a:endParaRPr>
          </a:p>
          <a:p>
            <a:pPr algn="r" rtl="1"/>
            <a:endParaRPr lang="en-US" sz="2400" b="1" dirty="0">
              <a:solidFill>
                <a:srgbClr val="000000"/>
              </a:solidFill>
              <a:latin typeface="Public Sans Bold"/>
              <a:ea typeface="Public Sans Bold"/>
              <a:sym typeface="Public Sans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79" t="-37583"/>
            </a:stretch>
          </a:blipFill>
        </p:spPr>
        <p:txBody>
          <a:bodyPr/>
          <a:lstStyle/>
          <a:p>
            <a:endParaRPr lang="he-IL" dirty="0"/>
          </a:p>
        </p:txBody>
      </p:sp>
      <p:grpSp>
        <p:nvGrpSpPr>
          <p:cNvPr id="3" name="Group 3"/>
          <p:cNvGrpSpPr/>
          <p:nvPr/>
        </p:nvGrpSpPr>
        <p:grpSpPr>
          <a:xfrm>
            <a:off x="1487712" y="6194934"/>
            <a:ext cx="7247758" cy="2090654"/>
            <a:chOff x="0" y="0"/>
            <a:chExt cx="1969418" cy="568089"/>
          </a:xfrm>
        </p:grpSpPr>
        <p:sp>
          <p:nvSpPr>
            <p:cNvPr id="4" name="Freeform 4"/>
            <p:cNvSpPr/>
            <p:nvPr/>
          </p:nvSpPr>
          <p:spPr>
            <a:xfrm>
              <a:off x="0" y="0"/>
              <a:ext cx="1969418" cy="568089"/>
            </a:xfrm>
            <a:custGeom>
              <a:avLst/>
              <a:gdLst/>
              <a:ahLst/>
              <a:cxnLst/>
              <a:rect l="l" t="t" r="r" b="b"/>
              <a:pathLst>
                <a:path w="1969418" h="568089">
                  <a:moveTo>
                    <a:pt x="42727" y="0"/>
                  </a:moveTo>
                  <a:lnTo>
                    <a:pt x="1926691" y="0"/>
                  </a:lnTo>
                  <a:cubicBezTo>
                    <a:pt x="1938023" y="0"/>
                    <a:pt x="1948890" y="4502"/>
                    <a:pt x="1956903" y="12515"/>
                  </a:cubicBezTo>
                  <a:cubicBezTo>
                    <a:pt x="1964916" y="20527"/>
                    <a:pt x="1969418" y="31395"/>
                    <a:pt x="1969418" y="42727"/>
                  </a:cubicBezTo>
                  <a:lnTo>
                    <a:pt x="1969418" y="525362"/>
                  </a:lnTo>
                  <a:cubicBezTo>
                    <a:pt x="1969418" y="548959"/>
                    <a:pt x="1950288" y="568089"/>
                    <a:pt x="1926691" y="568089"/>
                  </a:cubicBezTo>
                  <a:lnTo>
                    <a:pt x="42727" y="568089"/>
                  </a:lnTo>
                  <a:cubicBezTo>
                    <a:pt x="19130" y="568089"/>
                    <a:pt x="0" y="548959"/>
                    <a:pt x="0" y="525362"/>
                  </a:cubicBezTo>
                  <a:lnTo>
                    <a:pt x="0" y="42727"/>
                  </a:lnTo>
                  <a:cubicBezTo>
                    <a:pt x="0" y="19130"/>
                    <a:pt x="19130" y="0"/>
                    <a:pt x="42727" y="0"/>
                  </a:cubicBezTo>
                  <a:close/>
                </a:path>
              </a:pathLst>
            </a:custGeom>
            <a:solidFill>
              <a:srgbClr val="F2F2F2"/>
            </a:solidFill>
          </p:spPr>
          <p:txBody>
            <a:bodyPr/>
            <a:lstStyle/>
            <a:p>
              <a:endParaRPr lang="he-IL"/>
            </a:p>
          </p:txBody>
        </p:sp>
        <p:sp>
          <p:nvSpPr>
            <p:cNvPr id="5" name="TextBox 5"/>
            <p:cNvSpPr txBox="1"/>
            <p:nvPr/>
          </p:nvSpPr>
          <p:spPr>
            <a:xfrm>
              <a:off x="0" y="-47625"/>
              <a:ext cx="1969418" cy="615714"/>
            </a:xfrm>
            <a:prstGeom prst="rect">
              <a:avLst/>
            </a:prstGeom>
          </p:spPr>
          <p:txBody>
            <a:bodyPr lIns="43301" tIns="43301" rIns="43301" bIns="43301" rtlCol="0" anchor="ctr"/>
            <a:lstStyle/>
            <a:p>
              <a:pPr algn="ctr">
                <a:lnSpc>
                  <a:spcPts val="3258"/>
                </a:lnSpc>
              </a:pPr>
              <a:endParaRPr/>
            </a:p>
          </p:txBody>
        </p:sp>
      </p:grpSp>
      <p:sp>
        <p:nvSpPr>
          <p:cNvPr id="6" name="Freeform 6"/>
          <p:cNvSpPr/>
          <p:nvPr/>
        </p:nvSpPr>
        <p:spPr>
          <a:xfrm rot="2170015">
            <a:off x="14564071" y="-1042445"/>
            <a:ext cx="3185991" cy="2863410"/>
          </a:xfrm>
          <a:custGeom>
            <a:avLst/>
            <a:gdLst/>
            <a:ahLst/>
            <a:cxnLst/>
            <a:rect l="l" t="t" r="r" b="b"/>
            <a:pathLst>
              <a:path w="3185991" h="2863410">
                <a:moveTo>
                  <a:pt x="0" y="0"/>
                </a:moveTo>
                <a:lnTo>
                  <a:pt x="3185992" y="0"/>
                </a:lnTo>
                <a:lnTo>
                  <a:pt x="3185992" y="2863410"/>
                </a:lnTo>
                <a:lnTo>
                  <a:pt x="0" y="286341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9" name="Group 9"/>
          <p:cNvGrpSpPr/>
          <p:nvPr/>
        </p:nvGrpSpPr>
        <p:grpSpPr>
          <a:xfrm>
            <a:off x="15087600" y="-495300"/>
            <a:ext cx="1939447" cy="188779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5B8F6"/>
            </a:solidFill>
          </p:spPr>
          <p:txBody>
            <a:bodyPr/>
            <a:lstStyle/>
            <a:p>
              <a:endParaRPr lang="he-IL"/>
            </a:p>
          </p:txBody>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258"/>
                </a:lnSpc>
              </a:pPr>
              <a:endParaRPr/>
            </a:p>
          </p:txBody>
        </p:sp>
      </p:grpSp>
      <p:sp>
        <p:nvSpPr>
          <p:cNvPr id="12" name="TextBox 12"/>
          <p:cNvSpPr txBox="1"/>
          <p:nvPr/>
        </p:nvSpPr>
        <p:spPr>
          <a:xfrm>
            <a:off x="0" y="3045766"/>
            <a:ext cx="18288000" cy="433837"/>
          </a:xfrm>
          <a:prstGeom prst="rect">
            <a:avLst/>
          </a:prstGeom>
        </p:spPr>
        <p:txBody>
          <a:bodyPr lIns="0" tIns="0" rIns="0" bIns="0" rtlCol="0" anchor="t">
            <a:spAutoFit/>
          </a:bodyPr>
          <a:lstStyle/>
          <a:p>
            <a:pPr algn="r">
              <a:lnSpc>
                <a:spcPts val="3706"/>
              </a:lnSpc>
            </a:pPr>
            <a:endParaRPr lang="he-IL" sz="2647" b="1" dirty="0">
              <a:solidFill>
                <a:srgbClr val="000000"/>
              </a:solidFill>
              <a:latin typeface="Public Sans Bold"/>
              <a:ea typeface="Public Sans Bold"/>
              <a:cs typeface="Public Sans Bold"/>
              <a:sym typeface="Public Sans Bold"/>
              <a:rtl/>
            </a:endParaRPr>
          </a:p>
        </p:txBody>
      </p:sp>
      <p:sp>
        <p:nvSpPr>
          <p:cNvPr id="13" name="TextBox 13"/>
          <p:cNvSpPr txBox="1"/>
          <p:nvPr/>
        </p:nvSpPr>
        <p:spPr>
          <a:xfrm>
            <a:off x="7520705" y="-218252"/>
            <a:ext cx="8536618" cy="1333698"/>
          </a:xfrm>
          <a:prstGeom prst="rect">
            <a:avLst/>
          </a:prstGeom>
        </p:spPr>
        <p:txBody>
          <a:bodyPr lIns="0" tIns="0" rIns="0" bIns="0" rtlCol="0" anchor="t">
            <a:spAutoFit/>
          </a:bodyPr>
          <a:lstStyle/>
          <a:p>
            <a:pPr marL="0" lvl="0" indent="0" algn="ctr" rtl="1">
              <a:lnSpc>
                <a:spcPts val="10361"/>
              </a:lnSpc>
              <a:spcBef>
                <a:spcPct val="0"/>
              </a:spcBef>
            </a:pPr>
            <a:r>
              <a:rPr lang="he-IL" sz="9775" b="1" dirty="0">
                <a:solidFill>
                  <a:srgbClr val="004CCF"/>
                </a:solidFill>
                <a:latin typeface="Arial Bold"/>
                <a:ea typeface="Arial Bold"/>
                <a:cs typeface="Arial Bold"/>
                <a:sym typeface="Arial Bold"/>
                <a:rtl/>
              </a:rPr>
              <a:t>קוד נלווה</a:t>
            </a:r>
          </a:p>
        </p:txBody>
      </p:sp>
      <p:sp>
        <p:nvSpPr>
          <p:cNvPr id="14" name="תיבת טקסט 13">
            <a:extLst>
              <a:ext uri="{FF2B5EF4-FFF2-40B4-BE49-F238E27FC236}">
                <a16:creationId xmlns:a16="http://schemas.microsoft.com/office/drawing/2014/main" id="{A93CC188-99AE-9B78-B513-0E0A735116CC}"/>
              </a:ext>
            </a:extLst>
          </p:cNvPr>
          <p:cNvSpPr txBox="1"/>
          <p:nvPr/>
        </p:nvSpPr>
        <p:spPr>
          <a:xfrm>
            <a:off x="122022" y="65139"/>
            <a:ext cx="6768206" cy="10433625"/>
          </a:xfrm>
          <a:prstGeom prst="rect">
            <a:avLst/>
          </a:prstGeom>
          <a:noFill/>
        </p:spPr>
        <p:txBody>
          <a:bodyPr wrap="square" rtlCol="1">
            <a:spAutoFit/>
          </a:bodyPr>
          <a:lstStyle/>
          <a:p>
            <a:r>
              <a:rPr lang="en-US" sz="1400" dirty="0"/>
              <a:t>import </a:t>
            </a:r>
            <a:r>
              <a:rPr lang="en-US" sz="1400" dirty="0" err="1"/>
              <a:t>paho.mqtt.client</a:t>
            </a:r>
            <a:r>
              <a:rPr lang="en-US" sz="1400" dirty="0"/>
              <a:t> as </a:t>
            </a:r>
            <a:r>
              <a:rPr lang="en-US" sz="1400" dirty="0" err="1"/>
              <a:t>mqtt</a:t>
            </a:r>
            <a:endParaRPr lang="en-US" sz="1400" dirty="0"/>
          </a:p>
          <a:p>
            <a:r>
              <a:rPr lang="en-US" sz="1400" dirty="0"/>
              <a:t>import time</a:t>
            </a:r>
          </a:p>
          <a:p>
            <a:r>
              <a:rPr lang="en-US" sz="1400" dirty="0"/>
              <a:t>import random</a:t>
            </a:r>
          </a:p>
          <a:p>
            <a:r>
              <a:rPr lang="en-US" sz="1400" dirty="0"/>
              <a:t>import </a:t>
            </a:r>
            <a:r>
              <a:rPr lang="en-US" sz="1400" dirty="0" err="1"/>
              <a:t>json</a:t>
            </a:r>
            <a:endParaRPr lang="en-US" sz="1400" dirty="0"/>
          </a:p>
          <a:p>
            <a:r>
              <a:rPr lang="en-US" sz="1400" dirty="0"/>
              <a:t>import sqlite3</a:t>
            </a:r>
          </a:p>
          <a:p>
            <a:r>
              <a:rPr lang="en-US" sz="1400" dirty="0"/>
              <a:t>from datetime import datetime</a:t>
            </a:r>
          </a:p>
          <a:p>
            <a:r>
              <a:rPr lang="en-US" sz="1400" dirty="0"/>
              <a:t>import </a:t>
            </a:r>
            <a:r>
              <a:rPr lang="en-US" sz="1400" dirty="0" err="1"/>
              <a:t>tkinter</a:t>
            </a:r>
            <a:r>
              <a:rPr lang="en-US" sz="1400" dirty="0"/>
              <a:t> as </a:t>
            </a:r>
            <a:r>
              <a:rPr lang="en-US" sz="1400" dirty="0" err="1"/>
              <a:t>tk</a:t>
            </a:r>
            <a:endParaRPr lang="en-US" sz="1400" dirty="0"/>
          </a:p>
          <a:p>
            <a:r>
              <a:rPr lang="en-US" sz="1400" dirty="0"/>
              <a:t>from </a:t>
            </a:r>
            <a:r>
              <a:rPr lang="en-US" sz="1400" dirty="0" err="1"/>
              <a:t>tkinter</a:t>
            </a:r>
            <a:r>
              <a:rPr lang="en-US" sz="1400" dirty="0"/>
              <a:t> import </a:t>
            </a:r>
            <a:r>
              <a:rPr lang="en-US" sz="1400" dirty="0" err="1"/>
              <a:t>ttk</a:t>
            </a:r>
            <a:endParaRPr lang="en-US" sz="1400" dirty="0"/>
          </a:p>
          <a:p>
            <a:endParaRPr lang="en-US" sz="1400" dirty="0"/>
          </a:p>
          <a:p>
            <a:r>
              <a:rPr lang="en-US" sz="1400" dirty="0"/>
              <a:t>MQTT_BROKER = "localhost"</a:t>
            </a:r>
          </a:p>
          <a:p>
            <a:r>
              <a:rPr lang="en-US" sz="1400" dirty="0"/>
              <a:t>MQTT_PORT = 1883</a:t>
            </a:r>
          </a:p>
          <a:p>
            <a:r>
              <a:rPr lang="en-US" sz="1400" dirty="0"/>
              <a:t>MQTT_TOPIC_PREFIX = "</a:t>
            </a:r>
            <a:r>
              <a:rPr lang="en-US" sz="1400" dirty="0" err="1"/>
              <a:t>smart_city</a:t>
            </a:r>
            <a:r>
              <a:rPr lang="en-US" sz="1400" dirty="0"/>
              <a:t>/trash"</a:t>
            </a:r>
          </a:p>
          <a:p>
            <a:r>
              <a:rPr lang="en-US" sz="1400" dirty="0"/>
              <a:t>DB_FILE = "</a:t>
            </a:r>
            <a:r>
              <a:rPr lang="en-US" sz="1400" dirty="0" err="1"/>
              <a:t>trash_data.db</a:t>
            </a:r>
            <a:r>
              <a:rPr lang="en-US" sz="1400" dirty="0"/>
              <a:t>"</a:t>
            </a:r>
          </a:p>
          <a:p>
            <a:endParaRPr lang="en-US" sz="1400" dirty="0"/>
          </a:p>
          <a:p>
            <a:r>
              <a:rPr lang="en-US" sz="1400" dirty="0"/>
              <a:t>class </a:t>
            </a:r>
            <a:r>
              <a:rPr lang="en-US" sz="1400" dirty="0" err="1"/>
              <a:t>TrashBinSensor</a:t>
            </a:r>
            <a:r>
              <a:rPr lang="en-US" sz="1400" dirty="0"/>
              <a:t>:</a:t>
            </a:r>
          </a:p>
          <a:p>
            <a:r>
              <a:rPr lang="en-US" sz="1400" dirty="0"/>
              <a:t>    def __</a:t>
            </a:r>
            <a:r>
              <a:rPr lang="en-US" sz="1400" dirty="0" err="1"/>
              <a:t>init</a:t>
            </a:r>
            <a:r>
              <a:rPr lang="en-US" sz="1400" dirty="0"/>
              <a:t>__(self, </a:t>
            </a:r>
            <a:r>
              <a:rPr lang="en-US" sz="1400" dirty="0" err="1"/>
              <a:t>bin_id</a:t>
            </a:r>
            <a:r>
              <a:rPr lang="en-US" sz="1400" dirty="0"/>
              <a:t>, location):</a:t>
            </a:r>
          </a:p>
          <a:p>
            <a:r>
              <a:rPr lang="en-US" sz="1400" dirty="0"/>
              <a:t>        </a:t>
            </a:r>
            <a:r>
              <a:rPr lang="en-US" sz="1400" dirty="0" err="1"/>
              <a:t>self.bin_id</a:t>
            </a:r>
            <a:r>
              <a:rPr lang="en-US" sz="1400" dirty="0"/>
              <a:t> = </a:t>
            </a:r>
            <a:r>
              <a:rPr lang="en-US" sz="1400" dirty="0" err="1"/>
              <a:t>bin_id</a:t>
            </a:r>
            <a:endParaRPr lang="en-US" sz="1400" dirty="0"/>
          </a:p>
          <a:p>
            <a:r>
              <a:rPr lang="en-US" sz="1400" dirty="0"/>
              <a:t>        </a:t>
            </a:r>
            <a:r>
              <a:rPr lang="en-US" sz="1400" dirty="0" err="1"/>
              <a:t>self.location</a:t>
            </a:r>
            <a:r>
              <a:rPr lang="en-US" sz="1400" dirty="0"/>
              <a:t> = location</a:t>
            </a:r>
          </a:p>
          <a:p>
            <a:r>
              <a:rPr lang="en-US" sz="1400" dirty="0"/>
              <a:t>        </a:t>
            </a:r>
            <a:r>
              <a:rPr lang="en-US" sz="1400" dirty="0" err="1"/>
              <a:t>self.fill_level</a:t>
            </a:r>
            <a:r>
              <a:rPr lang="en-US" sz="1400" dirty="0"/>
              <a:t> = </a:t>
            </a:r>
            <a:r>
              <a:rPr lang="en-US" sz="1400" dirty="0" err="1"/>
              <a:t>random.uniform</a:t>
            </a:r>
            <a:r>
              <a:rPr lang="en-US" sz="1400" dirty="0"/>
              <a:t>(0, 20)</a:t>
            </a:r>
          </a:p>
          <a:p>
            <a:r>
              <a:rPr lang="en-US" sz="1400" dirty="0"/>
              <a:t>        </a:t>
            </a:r>
            <a:r>
              <a:rPr lang="en-US" sz="1400" dirty="0" err="1"/>
              <a:t>self.temperature</a:t>
            </a:r>
            <a:r>
              <a:rPr lang="en-US" sz="1400" dirty="0"/>
              <a:t> = </a:t>
            </a:r>
            <a:r>
              <a:rPr lang="en-US" sz="1400" dirty="0" err="1"/>
              <a:t>random.uniform</a:t>
            </a:r>
            <a:r>
              <a:rPr lang="en-US" sz="1400" dirty="0"/>
              <a:t>(18, 25)</a:t>
            </a:r>
          </a:p>
          <a:p>
            <a:r>
              <a:rPr lang="en-US" sz="1400" dirty="0"/>
              <a:t>        </a:t>
            </a:r>
            <a:r>
              <a:rPr lang="en-US" sz="1400" dirty="0" err="1"/>
              <a:t>self.humidity</a:t>
            </a:r>
            <a:r>
              <a:rPr lang="en-US" sz="1400" dirty="0"/>
              <a:t> = </a:t>
            </a:r>
            <a:r>
              <a:rPr lang="en-US" sz="1400" dirty="0" err="1"/>
              <a:t>random.uniform</a:t>
            </a:r>
            <a:r>
              <a:rPr lang="en-US" sz="1400" dirty="0"/>
              <a:t>(30, 60)</a:t>
            </a:r>
          </a:p>
          <a:p>
            <a:r>
              <a:rPr lang="en-US" sz="1400" dirty="0"/>
              <a:t>        </a:t>
            </a:r>
            <a:r>
              <a:rPr lang="en-US" sz="1400" dirty="0" err="1"/>
              <a:t>self.relay_status</a:t>
            </a:r>
            <a:r>
              <a:rPr lang="en-US" sz="1400" dirty="0"/>
              <a:t> = "OFF"</a:t>
            </a:r>
          </a:p>
          <a:p>
            <a:endParaRPr lang="en-US" sz="1400" dirty="0"/>
          </a:p>
          <a:p>
            <a:r>
              <a:rPr lang="en-US" sz="1400" dirty="0"/>
              <a:t>    def </a:t>
            </a:r>
            <a:r>
              <a:rPr lang="en-US" sz="1400" dirty="0" err="1"/>
              <a:t>read_sensors</a:t>
            </a:r>
            <a:r>
              <a:rPr lang="en-US" sz="1400" dirty="0"/>
              <a:t>(self):</a:t>
            </a:r>
          </a:p>
          <a:p>
            <a:r>
              <a:rPr lang="en-US" sz="1400" dirty="0"/>
              <a:t>        </a:t>
            </a:r>
            <a:r>
              <a:rPr lang="en-US" sz="1400" dirty="0" err="1"/>
              <a:t>self.fill_level</a:t>
            </a:r>
            <a:r>
              <a:rPr lang="en-US" sz="1400" dirty="0"/>
              <a:t> = min(100, </a:t>
            </a:r>
            <a:r>
              <a:rPr lang="en-US" sz="1400" dirty="0" err="1"/>
              <a:t>self.fill_level</a:t>
            </a:r>
            <a:r>
              <a:rPr lang="en-US" sz="1400" dirty="0"/>
              <a:t> + </a:t>
            </a:r>
            <a:r>
              <a:rPr lang="en-US" sz="1400" dirty="0" err="1"/>
              <a:t>random.uniform</a:t>
            </a:r>
            <a:r>
              <a:rPr lang="en-US" sz="1400" dirty="0"/>
              <a:t>(0.5, 3.0))</a:t>
            </a:r>
          </a:p>
          <a:p>
            <a:r>
              <a:rPr lang="en-US" sz="1400" dirty="0"/>
              <a:t>        </a:t>
            </a:r>
            <a:r>
              <a:rPr lang="en-US" sz="1400" dirty="0" err="1"/>
              <a:t>self.temperature</a:t>
            </a:r>
            <a:r>
              <a:rPr lang="en-US" sz="1400" dirty="0"/>
              <a:t> = max(15, min(40, </a:t>
            </a:r>
            <a:r>
              <a:rPr lang="en-US" sz="1400" dirty="0" err="1"/>
              <a:t>self.temperature</a:t>
            </a:r>
            <a:r>
              <a:rPr lang="en-US" sz="1400" dirty="0"/>
              <a:t> + </a:t>
            </a:r>
            <a:r>
              <a:rPr lang="en-US" sz="1400" dirty="0" err="1"/>
              <a:t>random.uniform</a:t>
            </a:r>
            <a:r>
              <a:rPr lang="en-US" sz="1400" dirty="0"/>
              <a:t>(-1, 1)))</a:t>
            </a:r>
          </a:p>
          <a:p>
            <a:r>
              <a:rPr lang="en-US" sz="1400" dirty="0"/>
              <a:t>        </a:t>
            </a:r>
            <a:r>
              <a:rPr lang="en-US" sz="1400" dirty="0" err="1"/>
              <a:t>self.humidity</a:t>
            </a:r>
            <a:r>
              <a:rPr lang="en-US" sz="1400" dirty="0"/>
              <a:t> = max(20, min(80, </a:t>
            </a:r>
            <a:r>
              <a:rPr lang="en-US" sz="1400" dirty="0" err="1"/>
              <a:t>self.humidity</a:t>
            </a:r>
            <a:r>
              <a:rPr lang="en-US" sz="1400" dirty="0"/>
              <a:t> + </a:t>
            </a:r>
            <a:r>
              <a:rPr lang="en-US" sz="1400" dirty="0" err="1"/>
              <a:t>random.uniform</a:t>
            </a:r>
            <a:r>
              <a:rPr lang="en-US" sz="1400" dirty="0"/>
              <a:t>(-2, 2)))</a:t>
            </a:r>
          </a:p>
          <a:p>
            <a:r>
              <a:rPr lang="en-US" sz="1400" dirty="0"/>
              <a:t>        </a:t>
            </a:r>
            <a:r>
              <a:rPr lang="en-US" sz="1400" dirty="0" err="1"/>
              <a:t>self.relay_status</a:t>
            </a:r>
            <a:r>
              <a:rPr lang="en-US" sz="1400" dirty="0"/>
              <a:t> = "ON" if </a:t>
            </a:r>
            <a:r>
              <a:rPr lang="en-US" sz="1400" dirty="0" err="1"/>
              <a:t>self.fill_level</a:t>
            </a:r>
            <a:r>
              <a:rPr lang="en-US" sz="1400" dirty="0"/>
              <a:t> &gt; 90 else "OFF"</a:t>
            </a:r>
          </a:p>
          <a:p>
            <a:r>
              <a:rPr lang="en-US" sz="1400" dirty="0"/>
              <a:t>        </a:t>
            </a:r>
          </a:p>
          <a:p>
            <a:r>
              <a:rPr lang="en-US" sz="1400" dirty="0"/>
              <a:t>        return {</a:t>
            </a:r>
          </a:p>
          <a:p>
            <a:r>
              <a:rPr lang="en-US" sz="1400" dirty="0"/>
              <a:t>            "</a:t>
            </a:r>
            <a:r>
              <a:rPr lang="en-US" sz="1400" dirty="0" err="1"/>
              <a:t>bin_id</a:t>
            </a:r>
            <a:r>
              <a:rPr lang="en-US" sz="1400" dirty="0"/>
              <a:t>": </a:t>
            </a:r>
            <a:r>
              <a:rPr lang="en-US" sz="1400" dirty="0" err="1"/>
              <a:t>self.bin_id</a:t>
            </a:r>
            <a:r>
              <a:rPr lang="en-US" sz="1400" dirty="0"/>
              <a:t>,</a:t>
            </a:r>
          </a:p>
          <a:p>
            <a:r>
              <a:rPr lang="en-US" sz="1400" dirty="0"/>
              <a:t>            "location": </a:t>
            </a:r>
            <a:r>
              <a:rPr lang="en-US" sz="1400" dirty="0" err="1"/>
              <a:t>self.location</a:t>
            </a:r>
            <a:r>
              <a:rPr lang="en-US" sz="1400" dirty="0"/>
              <a:t>,</a:t>
            </a:r>
          </a:p>
          <a:p>
            <a:r>
              <a:rPr lang="en-US" sz="1400" dirty="0"/>
              <a:t>            "timestamp": </a:t>
            </a:r>
            <a:r>
              <a:rPr lang="en-US" sz="1400" dirty="0" err="1"/>
              <a:t>datetime.now</a:t>
            </a:r>
            <a:r>
              <a:rPr lang="en-US" sz="1400" dirty="0"/>
              <a:t>().</a:t>
            </a:r>
            <a:r>
              <a:rPr lang="en-US" sz="1400" dirty="0" err="1"/>
              <a:t>strftime</a:t>
            </a:r>
            <a:r>
              <a:rPr lang="en-US" sz="1400" dirty="0"/>
              <a:t>("%Y-%m-%d %H:%M:%S"),</a:t>
            </a:r>
          </a:p>
          <a:p>
            <a:r>
              <a:rPr lang="en-US" sz="1400" dirty="0"/>
              <a:t>            "</a:t>
            </a:r>
            <a:r>
              <a:rPr lang="en-US" sz="1400" dirty="0" err="1"/>
              <a:t>fill_level</a:t>
            </a:r>
            <a:r>
              <a:rPr lang="en-US" sz="1400" dirty="0"/>
              <a:t>": round(</a:t>
            </a:r>
            <a:r>
              <a:rPr lang="en-US" sz="1400" dirty="0" err="1"/>
              <a:t>self.fill_level</a:t>
            </a:r>
            <a:r>
              <a:rPr lang="en-US" sz="1400" dirty="0"/>
              <a:t>, 1),</a:t>
            </a:r>
          </a:p>
          <a:p>
            <a:r>
              <a:rPr lang="en-US" sz="1400" dirty="0"/>
              <a:t>            "temperature": round(</a:t>
            </a:r>
            <a:r>
              <a:rPr lang="en-US" sz="1400" dirty="0" err="1"/>
              <a:t>self.temperature</a:t>
            </a:r>
            <a:r>
              <a:rPr lang="en-US" sz="1400" dirty="0"/>
              <a:t>, 1),</a:t>
            </a:r>
          </a:p>
          <a:p>
            <a:r>
              <a:rPr lang="en-US" sz="1400" dirty="0"/>
              <a:t>            "humidity": round(</a:t>
            </a:r>
            <a:r>
              <a:rPr lang="en-US" sz="1400" dirty="0" err="1"/>
              <a:t>self.humidity</a:t>
            </a:r>
            <a:r>
              <a:rPr lang="en-US" sz="1400" dirty="0"/>
              <a:t>, 1),</a:t>
            </a:r>
          </a:p>
          <a:p>
            <a:r>
              <a:rPr lang="en-US" sz="1400" dirty="0"/>
              <a:t>            "</a:t>
            </a:r>
            <a:r>
              <a:rPr lang="en-US" sz="1400" dirty="0" err="1"/>
              <a:t>relay_status</a:t>
            </a:r>
            <a:r>
              <a:rPr lang="en-US" sz="1400" dirty="0"/>
              <a:t>": </a:t>
            </a:r>
            <a:r>
              <a:rPr lang="en-US" sz="1400" dirty="0" err="1"/>
              <a:t>self.relay_status</a:t>
            </a:r>
            <a:r>
              <a:rPr lang="en-US" sz="1400" dirty="0"/>
              <a:t>,</a:t>
            </a:r>
          </a:p>
          <a:p>
            <a:r>
              <a:rPr lang="en-US" sz="1400" dirty="0"/>
              <a:t>            "status": </a:t>
            </a:r>
            <a:r>
              <a:rPr lang="en-US" sz="1400" dirty="0" err="1"/>
              <a:t>self.get_bin_status</a:t>
            </a:r>
            <a:r>
              <a:rPr lang="en-US" sz="1400" dirty="0"/>
              <a:t>()</a:t>
            </a:r>
          </a:p>
          <a:p>
            <a:r>
              <a:rPr lang="en-US" sz="1400" dirty="0"/>
              <a:t>        }</a:t>
            </a:r>
          </a:p>
          <a:p>
            <a:r>
              <a:rPr lang="en-US" sz="1400" dirty="0"/>
              <a:t> def </a:t>
            </a:r>
            <a:r>
              <a:rPr lang="en-US" sz="1400" dirty="0" err="1"/>
              <a:t>get_bin_status</a:t>
            </a:r>
            <a:r>
              <a:rPr lang="en-US" sz="1400" dirty="0"/>
              <a:t>(self):</a:t>
            </a:r>
          </a:p>
          <a:p>
            <a:r>
              <a:rPr lang="en-US" sz="1400" dirty="0"/>
              <a:t>        if </a:t>
            </a:r>
            <a:r>
              <a:rPr lang="en-US" sz="1400" dirty="0" err="1"/>
              <a:t>self.temperature</a:t>
            </a:r>
            <a:r>
              <a:rPr lang="en-US" sz="1400" dirty="0"/>
              <a:t> &gt; 35:</a:t>
            </a:r>
          </a:p>
          <a:p>
            <a:r>
              <a:rPr lang="en-US" sz="1400" dirty="0"/>
              <a:t>            return "ALERT: High Temperature"</a:t>
            </a:r>
          </a:p>
          <a:p>
            <a:r>
              <a:rPr lang="en-US" sz="1400" dirty="0"/>
              <a:t>        </a:t>
            </a:r>
            <a:r>
              <a:rPr lang="en-US" sz="1400" dirty="0" err="1"/>
              <a:t>elif</a:t>
            </a:r>
            <a:r>
              <a:rPr lang="en-US" sz="1400" dirty="0"/>
              <a:t> </a:t>
            </a:r>
            <a:r>
              <a:rPr lang="en-US" sz="1400" dirty="0" err="1"/>
              <a:t>self.fill_level</a:t>
            </a:r>
            <a:r>
              <a:rPr lang="en-US" sz="1400" dirty="0"/>
              <a:t> &gt; 90:</a:t>
            </a:r>
          </a:p>
          <a:p>
            <a:r>
              <a:rPr lang="en-US" sz="1400" dirty="0"/>
              <a:t>            return "URGENT: Nearly Full"</a:t>
            </a:r>
          </a:p>
          <a:p>
            <a:r>
              <a:rPr lang="en-US" sz="1400" dirty="0"/>
              <a:t>        </a:t>
            </a:r>
            <a:r>
              <a:rPr lang="en-US" sz="1400" dirty="0" err="1"/>
              <a:t>elif</a:t>
            </a:r>
            <a:r>
              <a:rPr lang="en-US" sz="1400" dirty="0"/>
              <a:t> </a:t>
            </a:r>
            <a:r>
              <a:rPr lang="en-US" sz="1400" dirty="0" err="1"/>
              <a:t>self.fill_level</a:t>
            </a:r>
            <a:r>
              <a:rPr lang="en-US" sz="1400" dirty="0"/>
              <a:t> &gt; 75:</a:t>
            </a:r>
          </a:p>
          <a:p>
            <a:r>
              <a:rPr lang="en-US" sz="1400" dirty="0"/>
              <a:t>            return "WARNING: Getting Full"</a:t>
            </a:r>
          </a:p>
          <a:p>
            <a:r>
              <a:rPr lang="en-US" sz="1400" dirty="0"/>
              <a:t>        return "Normal"</a:t>
            </a:r>
          </a:p>
          <a:p>
            <a:endParaRPr lang="en-US" sz="1400" dirty="0"/>
          </a:p>
        </p:txBody>
      </p:sp>
      <p:sp>
        <p:nvSpPr>
          <p:cNvPr id="16" name="תיבת טקסט 15">
            <a:extLst>
              <a:ext uri="{FF2B5EF4-FFF2-40B4-BE49-F238E27FC236}">
                <a16:creationId xmlns:a16="http://schemas.microsoft.com/office/drawing/2014/main" id="{E77004FA-E98C-8C22-B2B0-C68D6285DE53}"/>
              </a:ext>
            </a:extLst>
          </p:cNvPr>
          <p:cNvSpPr txBox="1"/>
          <p:nvPr/>
        </p:nvSpPr>
        <p:spPr>
          <a:xfrm>
            <a:off x="5792113" y="452284"/>
            <a:ext cx="6299390" cy="10433625"/>
          </a:xfrm>
          <a:prstGeom prst="rect">
            <a:avLst/>
          </a:prstGeom>
          <a:noFill/>
        </p:spPr>
        <p:txBody>
          <a:bodyPr wrap="square" rtlCol="1">
            <a:spAutoFit/>
          </a:bodyPr>
          <a:lstStyle/>
          <a:p>
            <a:endParaRPr lang="en-US" sz="1400" dirty="0"/>
          </a:p>
          <a:p>
            <a:r>
              <a:rPr lang="en-US" sz="1400" dirty="0"/>
              <a:t>def </a:t>
            </a:r>
            <a:r>
              <a:rPr lang="en-US" sz="1400" dirty="0" err="1"/>
              <a:t>setup_database</a:t>
            </a:r>
            <a:r>
              <a:rPr lang="en-US" sz="1400" dirty="0"/>
              <a:t>():</a:t>
            </a:r>
          </a:p>
          <a:p>
            <a:r>
              <a:rPr lang="en-US" sz="1400" dirty="0"/>
              <a:t>    conn = sqlite3.connect(DB_FILE)</a:t>
            </a:r>
          </a:p>
          <a:p>
            <a:r>
              <a:rPr lang="en-US" sz="1400" dirty="0"/>
              <a:t>    c = </a:t>
            </a:r>
            <a:r>
              <a:rPr lang="en-US" sz="1400" dirty="0" err="1"/>
              <a:t>conn.cursor</a:t>
            </a:r>
            <a:r>
              <a:rPr lang="en-US" sz="1400" dirty="0"/>
              <a:t>()</a:t>
            </a:r>
          </a:p>
          <a:p>
            <a:r>
              <a:rPr lang="en-US" sz="1400" dirty="0"/>
              <a:t>    </a:t>
            </a:r>
            <a:r>
              <a:rPr lang="en-US" sz="1400" dirty="0" err="1"/>
              <a:t>c.execute</a:t>
            </a:r>
            <a:r>
              <a:rPr lang="en-US" sz="1400" dirty="0"/>
              <a:t>('''CREATE TABLE IF NOT EXISTS </a:t>
            </a:r>
            <a:r>
              <a:rPr lang="en-US" sz="1400" dirty="0" err="1"/>
              <a:t>trash_data</a:t>
            </a:r>
            <a:r>
              <a:rPr lang="en-US" sz="1400" dirty="0"/>
              <a:t> (</a:t>
            </a:r>
          </a:p>
          <a:p>
            <a:r>
              <a:rPr lang="en-US" sz="1400" dirty="0"/>
              <a:t>                </a:t>
            </a:r>
            <a:r>
              <a:rPr lang="en-US" sz="1400" dirty="0" err="1"/>
              <a:t>bin_id</a:t>
            </a:r>
            <a:r>
              <a:rPr lang="en-US" sz="1400" dirty="0"/>
              <a:t> TEXT,</a:t>
            </a:r>
          </a:p>
          <a:p>
            <a:r>
              <a:rPr lang="en-US" sz="1400" dirty="0"/>
              <a:t>                location TEXT,</a:t>
            </a:r>
          </a:p>
          <a:p>
            <a:r>
              <a:rPr lang="en-US" sz="1400" dirty="0"/>
              <a:t>                timestamp TEXT,</a:t>
            </a:r>
          </a:p>
          <a:p>
            <a:r>
              <a:rPr lang="en-US" sz="1400" dirty="0"/>
              <a:t>                </a:t>
            </a:r>
            <a:r>
              <a:rPr lang="en-US" sz="1400" dirty="0" err="1"/>
              <a:t>fill_level</a:t>
            </a:r>
            <a:r>
              <a:rPr lang="en-US" sz="1400" dirty="0"/>
              <a:t> REAL,</a:t>
            </a:r>
          </a:p>
          <a:p>
            <a:r>
              <a:rPr lang="en-US" sz="1400" dirty="0"/>
              <a:t>                temperature REAL,</a:t>
            </a:r>
          </a:p>
          <a:p>
            <a:r>
              <a:rPr lang="en-US" sz="1400" dirty="0"/>
              <a:t>                humidity REAL,</a:t>
            </a:r>
          </a:p>
          <a:p>
            <a:r>
              <a:rPr lang="en-US" sz="1400" dirty="0"/>
              <a:t>                </a:t>
            </a:r>
            <a:r>
              <a:rPr lang="en-US" sz="1400" dirty="0" err="1"/>
              <a:t>relay_status</a:t>
            </a:r>
            <a:r>
              <a:rPr lang="en-US" sz="1400" dirty="0"/>
              <a:t> TEXT,</a:t>
            </a:r>
          </a:p>
          <a:p>
            <a:r>
              <a:rPr lang="en-US" sz="1400" dirty="0"/>
              <a:t>                status TEXT</a:t>
            </a:r>
          </a:p>
          <a:p>
            <a:r>
              <a:rPr lang="en-US" sz="1400" dirty="0"/>
              <a:t>                )''')</a:t>
            </a:r>
          </a:p>
          <a:p>
            <a:r>
              <a:rPr lang="en-US" sz="1400" dirty="0"/>
              <a:t>    </a:t>
            </a:r>
            <a:r>
              <a:rPr lang="en-US" sz="1400" dirty="0" err="1"/>
              <a:t>conn.commit</a:t>
            </a:r>
            <a:r>
              <a:rPr lang="en-US" sz="1400" dirty="0"/>
              <a:t>()</a:t>
            </a:r>
          </a:p>
          <a:p>
            <a:r>
              <a:rPr lang="en-US" sz="1400" dirty="0"/>
              <a:t>    </a:t>
            </a:r>
            <a:r>
              <a:rPr lang="en-US" sz="1400" dirty="0" err="1"/>
              <a:t>conn.close</a:t>
            </a:r>
            <a:r>
              <a:rPr lang="en-US" sz="1400" dirty="0"/>
              <a:t>()</a:t>
            </a:r>
          </a:p>
          <a:p>
            <a:endParaRPr lang="en-US" sz="1400" dirty="0"/>
          </a:p>
          <a:p>
            <a:r>
              <a:rPr lang="en-US" sz="1400" dirty="0"/>
              <a:t>def </a:t>
            </a:r>
            <a:r>
              <a:rPr lang="en-US" sz="1400" dirty="0" err="1"/>
              <a:t>save_to_database</a:t>
            </a:r>
            <a:r>
              <a:rPr lang="en-US" sz="1400" dirty="0"/>
              <a:t>(</a:t>
            </a:r>
            <a:r>
              <a:rPr lang="en-US" sz="1400" dirty="0" err="1"/>
              <a:t>sensor_data</a:t>
            </a:r>
            <a:r>
              <a:rPr lang="en-US" sz="1400" dirty="0"/>
              <a:t>):</a:t>
            </a:r>
          </a:p>
          <a:p>
            <a:r>
              <a:rPr lang="en-US" sz="1400" dirty="0"/>
              <a:t>    conn = sqlite3.connect(DB_FILE)</a:t>
            </a:r>
          </a:p>
          <a:p>
            <a:r>
              <a:rPr lang="en-US" sz="1400" dirty="0"/>
              <a:t>    c = </a:t>
            </a:r>
            <a:r>
              <a:rPr lang="en-US" sz="1400" dirty="0" err="1"/>
              <a:t>conn.cursor</a:t>
            </a:r>
            <a:r>
              <a:rPr lang="en-US" sz="1400" dirty="0"/>
              <a:t>()</a:t>
            </a:r>
          </a:p>
          <a:p>
            <a:r>
              <a:rPr lang="en-US" sz="1400" dirty="0"/>
              <a:t>    </a:t>
            </a:r>
            <a:r>
              <a:rPr lang="en-US" sz="1400" dirty="0" err="1"/>
              <a:t>c.execute</a:t>
            </a:r>
            <a:r>
              <a:rPr lang="en-US" sz="1400" dirty="0"/>
              <a:t>("INSERT INTO </a:t>
            </a:r>
            <a:r>
              <a:rPr lang="en-US" sz="1400" dirty="0" err="1"/>
              <a:t>trash_data</a:t>
            </a:r>
            <a:r>
              <a:rPr lang="en-US" sz="1400" dirty="0"/>
              <a:t> VALUES (?,?,?,?,?,?,?,?)", </a:t>
            </a:r>
          </a:p>
          <a:p>
            <a:r>
              <a:rPr lang="en-US" sz="1400" dirty="0"/>
              <a:t>              (</a:t>
            </a:r>
            <a:r>
              <a:rPr lang="en-US" sz="1400" dirty="0" err="1"/>
              <a:t>sensor_data</a:t>
            </a:r>
            <a:r>
              <a:rPr lang="en-US" sz="1400" dirty="0"/>
              <a:t>['</a:t>
            </a:r>
            <a:r>
              <a:rPr lang="en-US" sz="1400" dirty="0" err="1"/>
              <a:t>bin_id</a:t>
            </a:r>
            <a:r>
              <a:rPr lang="en-US" sz="1400" dirty="0"/>
              <a:t>'], </a:t>
            </a:r>
            <a:r>
              <a:rPr lang="en-US" sz="1400" dirty="0" err="1"/>
              <a:t>sensor_data</a:t>
            </a:r>
            <a:r>
              <a:rPr lang="en-US" sz="1400" dirty="0"/>
              <a:t>['location'], </a:t>
            </a:r>
            <a:r>
              <a:rPr lang="en-US" sz="1400" dirty="0" err="1"/>
              <a:t>sensor_data</a:t>
            </a:r>
            <a:r>
              <a:rPr lang="en-US" sz="1400" dirty="0"/>
              <a:t>['timestamp'],</a:t>
            </a:r>
          </a:p>
          <a:p>
            <a:r>
              <a:rPr lang="en-US" sz="1400" dirty="0"/>
              <a:t>               </a:t>
            </a:r>
            <a:r>
              <a:rPr lang="en-US" sz="1400" dirty="0" err="1"/>
              <a:t>sensor_data</a:t>
            </a:r>
            <a:r>
              <a:rPr lang="en-US" sz="1400" dirty="0"/>
              <a:t>['</a:t>
            </a:r>
            <a:r>
              <a:rPr lang="en-US" sz="1400" dirty="0" err="1"/>
              <a:t>fill_level</a:t>
            </a:r>
            <a:r>
              <a:rPr lang="en-US" sz="1400" dirty="0"/>
              <a:t>'], </a:t>
            </a:r>
            <a:r>
              <a:rPr lang="en-US" sz="1400" dirty="0" err="1"/>
              <a:t>sensor_data</a:t>
            </a:r>
            <a:r>
              <a:rPr lang="en-US" sz="1400" dirty="0"/>
              <a:t>['temperature'], </a:t>
            </a:r>
          </a:p>
          <a:p>
            <a:r>
              <a:rPr lang="en-US" sz="1400" dirty="0"/>
              <a:t>               </a:t>
            </a:r>
            <a:r>
              <a:rPr lang="en-US" sz="1400" dirty="0" err="1"/>
              <a:t>sensor_data</a:t>
            </a:r>
            <a:r>
              <a:rPr lang="en-US" sz="1400" dirty="0"/>
              <a:t>['humidity'], </a:t>
            </a:r>
            <a:r>
              <a:rPr lang="en-US" sz="1400" dirty="0" err="1"/>
              <a:t>sensor_data</a:t>
            </a:r>
            <a:r>
              <a:rPr lang="en-US" sz="1400" dirty="0"/>
              <a:t>['</a:t>
            </a:r>
            <a:r>
              <a:rPr lang="en-US" sz="1400" dirty="0" err="1"/>
              <a:t>relay_status</a:t>
            </a:r>
            <a:r>
              <a:rPr lang="en-US" sz="1400" dirty="0"/>
              <a:t>'], </a:t>
            </a:r>
            <a:r>
              <a:rPr lang="en-US" sz="1400" dirty="0" err="1"/>
              <a:t>sensor_data</a:t>
            </a:r>
            <a:r>
              <a:rPr lang="en-US" sz="1400" dirty="0"/>
              <a:t>['status']))</a:t>
            </a:r>
          </a:p>
          <a:p>
            <a:r>
              <a:rPr lang="en-US" sz="1400" dirty="0"/>
              <a:t>    </a:t>
            </a:r>
            <a:r>
              <a:rPr lang="en-US" sz="1400" dirty="0" err="1"/>
              <a:t>conn.commit</a:t>
            </a:r>
            <a:r>
              <a:rPr lang="en-US" sz="1400" dirty="0"/>
              <a:t>()</a:t>
            </a:r>
          </a:p>
          <a:p>
            <a:r>
              <a:rPr lang="en-US" sz="1400" dirty="0"/>
              <a:t>    </a:t>
            </a:r>
            <a:r>
              <a:rPr lang="en-US" sz="1400" dirty="0" err="1"/>
              <a:t>conn.close</a:t>
            </a:r>
            <a:r>
              <a:rPr lang="en-US" sz="1400" dirty="0"/>
              <a:t>()</a:t>
            </a:r>
          </a:p>
          <a:p>
            <a:r>
              <a:rPr lang="en-US" sz="1400" dirty="0"/>
              <a:t>def </a:t>
            </a:r>
            <a:r>
              <a:rPr lang="en-US" sz="1400" dirty="0" err="1"/>
              <a:t>on_connect</a:t>
            </a:r>
            <a:r>
              <a:rPr lang="en-US" sz="1400" dirty="0"/>
              <a:t>(client, </a:t>
            </a:r>
            <a:r>
              <a:rPr lang="en-US" sz="1400" dirty="0" err="1"/>
              <a:t>userdata</a:t>
            </a:r>
            <a:r>
              <a:rPr lang="en-US" sz="1400" dirty="0"/>
              <a:t>, flags, </a:t>
            </a:r>
            <a:r>
              <a:rPr lang="en-US" sz="1400" dirty="0" err="1"/>
              <a:t>rc</a:t>
            </a:r>
            <a:r>
              <a:rPr lang="en-US" sz="1400" dirty="0"/>
              <a:t>):</a:t>
            </a:r>
          </a:p>
          <a:p>
            <a:r>
              <a:rPr lang="en-US" sz="1400" dirty="0"/>
              <a:t>    if </a:t>
            </a:r>
            <a:r>
              <a:rPr lang="en-US" sz="1400" dirty="0" err="1"/>
              <a:t>rc</a:t>
            </a:r>
            <a:r>
              <a:rPr lang="en-US" sz="1400" dirty="0"/>
              <a:t> == 0:</a:t>
            </a:r>
          </a:p>
          <a:p>
            <a:r>
              <a:rPr lang="en-US" sz="1400" dirty="0"/>
              <a:t>        print("Connected to MQTT Broker successfully")</a:t>
            </a:r>
          </a:p>
          <a:p>
            <a:r>
              <a:rPr lang="en-US" sz="1400" dirty="0"/>
              <a:t>    else:</a:t>
            </a:r>
          </a:p>
          <a:p>
            <a:r>
              <a:rPr lang="en-US" sz="1400" dirty="0"/>
              <a:t>        print(</a:t>
            </a:r>
            <a:r>
              <a:rPr lang="en-US" sz="1400" dirty="0" err="1"/>
              <a:t>f"Connection</a:t>
            </a:r>
            <a:r>
              <a:rPr lang="en-US" sz="1400" dirty="0"/>
              <a:t> failed with code {</a:t>
            </a:r>
            <a:r>
              <a:rPr lang="en-US" sz="1400" dirty="0" err="1"/>
              <a:t>rc</a:t>
            </a:r>
            <a:r>
              <a:rPr lang="en-US" sz="1400" dirty="0"/>
              <a:t>}")</a:t>
            </a:r>
          </a:p>
          <a:p>
            <a:endParaRPr lang="en-US" sz="1400" dirty="0"/>
          </a:p>
          <a:p>
            <a:r>
              <a:rPr lang="en-US" sz="1400" dirty="0"/>
              <a:t>def </a:t>
            </a:r>
            <a:r>
              <a:rPr lang="en-US" sz="1400" dirty="0" err="1"/>
              <a:t>on_disconnect</a:t>
            </a:r>
            <a:r>
              <a:rPr lang="en-US" sz="1400" dirty="0"/>
              <a:t>(client, </a:t>
            </a:r>
            <a:r>
              <a:rPr lang="en-US" sz="1400" dirty="0" err="1"/>
              <a:t>userdata</a:t>
            </a:r>
            <a:r>
              <a:rPr lang="en-US" sz="1400" dirty="0"/>
              <a:t>, </a:t>
            </a:r>
            <a:r>
              <a:rPr lang="en-US" sz="1400" dirty="0" err="1"/>
              <a:t>rc</a:t>
            </a:r>
            <a:r>
              <a:rPr lang="en-US" sz="1400" dirty="0"/>
              <a:t>):</a:t>
            </a:r>
          </a:p>
          <a:p>
            <a:r>
              <a:rPr lang="en-US" sz="1400" dirty="0"/>
              <a:t>    print("Disconnected from MQTT Broker. Reconnecting...")</a:t>
            </a:r>
          </a:p>
          <a:p>
            <a:r>
              <a:rPr lang="en-US" sz="1400" dirty="0"/>
              <a:t>    </a:t>
            </a:r>
            <a:r>
              <a:rPr lang="en-US" sz="1400" dirty="0" err="1"/>
              <a:t>client.reconnect</a:t>
            </a:r>
            <a:r>
              <a:rPr lang="en-US" sz="1400" dirty="0"/>
              <a:t>()</a:t>
            </a:r>
          </a:p>
          <a:p>
            <a:r>
              <a:rPr lang="en-US" sz="1400" dirty="0"/>
              <a:t>def </a:t>
            </a:r>
            <a:r>
              <a:rPr lang="en-US" sz="1400" dirty="0" err="1"/>
              <a:t>simulate_smart_bin_network</a:t>
            </a:r>
            <a:r>
              <a:rPr lang="en-US" sz="1400" dirty="0"/>
              <a:t>():</a:t>
            </a:r>
          </a:p>
          <a:p>
            <a:r>
              <a:rPr lang="en-US" sz="1400" dirty="0"/>
              <a:t>    client = </a:t>
            </a:r>
            <a:r>
              <a:rPr lang="en-US" sz="1400" dirty="0" err="1"/>
              <a:t>mqtt.Client</a:t>
            </a:r>
            <a:r>
              <a:rPr lang="en-US" sz="1400" dirty="0"/>
              <a:t>()</a:t>
            </a:r>
          </a:p>
          <a:p>
            <a:r>
              <a:rPr lang="en-US" sz="1400" dirty="0"/>
              <a:t>    </a:t>
            </a:r>
            <a:r>
              <a:rPr lang="en-US" sz="1400" dirty="0" err="1"/>
              <a:t>client.on_connect</a:t>
            </a:r>
            <a:r>
              <a:rPr lang="en-US" sz="1400" dirty="0"/>
              <a:t> = </a:t>
            </a:r>
            <a:r>
              <a:rPr lang="en-US" sz="1400" dirty="0" err="1"/>
              <a:t>on_connect</a:t>
            </a:r>
            <a:endParaRPr lang="en-US" sz="1400" dirty="0"/>
          </a:p>
          <a:p>
            <a:r>
              <a:rPr lang="en-US" sz="1400" dirty="0"/>
              <a:t>    </a:t>
            </a:r>
            <a:r>
              <a:rPr lang="en-US" sz="1400" dirty="0" err="1"/>
              <a:t>client.on_disconnect</a:t>
            </a:r>
            <a:r>
              <a:rPr lang="en-US" sz="1400" dirty="0"/>
              <a:t> = </a:t>
            </a:r>
            <a:r>
              <a:rPr lang="en-US" sz="1400" dirty="0" err="1"/>
              <a:t>on_disconnect</a:t>
            </a:r>
            <a:endParaRPr lang="en-US" sz="1400" dirty="0"/>
          </a:p>
          <a:p>
            <a:r>
              <a:rPr lang="en-US" sz="1400" dirty="0"/>
              <a:t>    try:</a:t>
            </a:r>
          </a:p>
          <a:p>
            <a:r>
              <a:rPr lang="en-US" sz="1400" dirty="0"/>
              <a:t>        </a:t>
            </a:r>
            <a:r>
              <a:rPr lang="en-US" sz="1400" dirty="0" err="1"/>
              <a:t>client.connect</a:t>
            </a:r>
            <a:r>
              <a:rPr lang="en-US" sz="1400" dirty="0"/>
              <a:t>(MQTT_BROKER, MQTT_PORT, 60)</a:t>
            </a:r>
          </a:p>
          <a:p>
            <a:r>
              <a:rPr lang="en-US" sz="1400" dirty="0"/>
              <a:t>        </a:t>
            </a:r>
            <a:r>
              <a:rPr lang="en-US" sz="1400" dirty="0" err="1"/>
              <a:t>client.loop_start</a:t>
            </a:r>
            <a:r>
              <a:rPr lang="en-US" sz="1400" dirty="0"/>
              <a:t>()</a:t>
            </a:r>
          </a:p>
          <a:p>
            <a:r>
              <a:rPr lang="en-US" sz="1400" dirty="0"/>
              <a:t>    except Exception as e:</a:t>
            </a:r>
          </a:p>
          <a:p>
            <a:r>
              <a:rPr lang="en-US" sz="1400" dirty="0"/>
              <a:t>        print(</a:t>
            </a:r>
            <a:r>
              <a:rPr lang="en-US" sz="1400" dirty="0" err="1"/>
              <a:t>f"Could</a:t>
            </a:r>
            <a:r>
              <a:rPr lang="en-US" sz="1400" dirty="0"/>
              <a:t> not connect to MQTT broker: {e}")</a:t>
            </a:r>
          </a:p>
          <a:p>
            <a:r>
              <a:rPr lang="en-US" sz="1400" dirty="0"/>
              <a:t>        return</a:t>
            </a:r>
          </a:p>
          <a:p>
            <a:endParaRPr lang="en-US" sz="1400" dirty="0"/>
          </a:p>
          <a:p>
            <a:endParaRPr lang="en-US" sz="1400" dirty="0"/>
          </a:p>
          <a:p>
            <a:endParaRPr lang="he-IL" sz="1400" dirty="0"/>
          </a:p>
        </p:txBody>
      </p:sp>
      <p:sp>
        <p:nvSpPr>
          <p:cNvPr id="17" name="תיבת טקסט 16">
            <a:extLst>
              <a:ext uri="{FF2B5EF4-FFF2-40B4-BE49-F238E27FC236}">
                <a16:creationId xmlns:a16="http://schemas.microsoft.com/office/drawing/2014/main" id="{F1C76285-1E5A-8827-C06C-4EC4391A182E}"/>
              </a:ext>
            </a:extLst>
          </p:cNvPr>
          <p:cNvSpPr txBox="1"/>
          <p:nvPr/>
        </p:nvSpPr>
        <p:spPr>
          <a:xfrm>
            <a:off x="11277600" y="713194"/>
            <a:ext cx="5410200" cy="10218182"/>
          </a:xfrm>
          <a:prstGeom prst="rect">
            <a:avLst/>
          </a:prstGeom>
          <a:noFill/>
        </p:spPr>
        <p:txBody>
          <a:bodyPr wrap="square" rtlCol="1">
            <a:spAutoFit/>
          </a:bodyPr>
          <a:lstStyle/>
          <a:p>
            <a:endParaRPr lang="en-US" sz="1400" dirty="0"/>
          </a:p>
          <a:p>
            <a:r>
              <a:rPr lang="en-US" sz="1400" dirty="0"/>
              <a:t>    bins = [</a:t>
            </a:r>
          </a:p>
          <a:p>
            <a:r>
              <a:rPr lang="en-US" sz="1400" dirty="0"/>
              <a:t>        </a:t>
            </a:r>
            <a:r>
              <a:rPr lang="en-US" sz="1400" dirty="0" err="1"/>
              <a:t>TrashBinSensor</a:t>
            </a:r>
            <a:r>
              <a:rPr lang="en-US" sz="1400" dirty="0"/>
              <a:t>("BIN001", "City Center"),</a:t>
            </a:r>
          </a:p>
          <a:p>
            <a:r>
              <a:rPr lang="en-US" sz="1400" dirty="0"/>
              <a:t>        </a:t>
            </a:r>
            <a:r>
              <a:rPr lang="en-US" sz="1400" dirty="0" err="1"/>
              <a:t>TrashBinSensor</a:t>
            </a:r>
            <a:r>
              <a:rPr lang="en-US" sz="1400" dirty="0"/>
              <a:t>("BIN002", "Main Street"),</a:t>
            </a:r>
          </a:p>
          <a:p>
            <a:r>
              <a:rPr lang="en-US" sz="1400" dirty="0"/>
              <a:t>        </a:t>
            </a:r>
            <a:r>
              <a:rPr lang="en-US" sz="1400" dirty="0" err="1"/>
              <a:t>TrashBinSensor</a:t>
            </a:r>
            <a:r>
              <a:rPr lang="en-US" sz="1400" dirty="0"/>
              <a:t>("BIN003", "Park Area")</a:t>
            </a:r>
          </a:p>
          <a:p>
            <a:r>
              <a:rPr lang="en-US" sz="1400" dirty="0"/>
              <a:t>    ]</a:t>
            </a:r>
          </a:p>
          <a:p>
            <a:r>
              <a:rPr lang="en-US" sz="1400" dirty="0"/>
              <a:t>    print("Smart Trash Monitoring System Started")</a:t>
            </a:r>
          </a:p>
          <a:p>
            <a:r>
              <a:rPr lang="en-US" sz="1400" dirty="0"/>
              <a:t> try:</a:t>
            </a:r>
          </a:p>
          <a:p>
            <a:r>
              <a:rPr lang="en-US" sz="1400" dirty="0"/>
              <a:t>        while True:</a:t>
            </a:r>
          </a:p>
          <a:p>
            <a:r>
              <a:rPr lang="en-US" sz="1400" dirty="0"/>
              <a:t>            for </a:t>
            </a:r>
            <a:r>
              <a:rPr lang="en-US" sz="1400" dirty="0" err="1"/>
              <a:t>trash_bin</a:t>
            </a:r>
            <a:r>
              <a:rPr lang="en-US" sz="1400" dirty="0"/>
              <a:t> in bins:</a:t>
            </a:r>
          </a:p>
          <a:p>
            <a:r>
              <a:rPr lang="en-US" sz="1400" dirty="0"/>
              <a:t>                </a:t>
            </a:r>
            <a:r>
              <a:rPr lang="en-US" sz="1400" dirty="0" err="1"/>
              <a:t>sensor_data</a:t>
            </a:r>
            <a:r>
              <a:rPr lang="en-US" sz="1400" dirty="0"/>
              <a:t> = </a:t>
            </a:r>
            <a:r>
              <a:rPr lang="en-US" sz="1400" dirty="0" err="1"/>
              <a:t>trash_bin.read_sensors</a:t>
            </a:r>
            <a:r>
              <a:rPr lang="en-US" sz="1400" dirty="0"/>
              <a:t>()</a:t>
            </a:r>
          </a:p>
          <a:p>
            <a:r>
              <a:rPr lang="en-US" sz="1400" dirty="0"/>
              <a:t>                topic = f"{MQTT_TOPIC_PREFIX}/{</a:t>
            </a:r>
            <a:r>
              <a:rPr lang="en-US" sz="1400" dirty="0" err="1"/>
              <a:t>trash_bin.bin_id</a:t>
            </a:r>
            <a:r>
              <a:rPr lang="en-US" sz="1400" dirty="0"/>
              <a:t>}"</a:t>
            </a:r>
          </a:p>
          <a:p>
            <a:r>
              <a:rPr lang="en-US" sz="1400" dirty="0"/>
              <a:t>                </a:t>
            </a:r>
            <a:r>
              <a:rPr lang="en-US" sz="1400" dirty="0" err="1"/>
              <a:t>client.publish</a:t>
            </a:r>
            <a:r>
              <a:rPr lang="en-US" sz="1400" dirty="0"/>
              <a:t>(topic, </a:t>
            </a:r>
            <a:r>
              <a:rPr lang="en-US" sz="1400" dirty="0" err="1"/>
              <a:t>json.dumps</a:t>
            </a:r>
            <a:r>
              <a:rPr lang="en-US" sz="1400" dirty="0"/>
              <a:t>(</a:t>
            </a:r>
            <a:r>
              <a:rPr lang="en-US" sz="1400" dirty="0" err="1"/>
              <a:t>sensor_data</a:t>
            </a:r>
            <a:r>
              <a:rPr lang="en-US" sz="1400" dirty="0"/>
              <a:t>))</a:t>
            </a:r>
          </a:p>
          <a:p>
            <a:r>
              <a:rPr lang="en-US" sz="1400" dirty="0"/>
              <a:t>                </a:t>
            </a:r>
            <a:r>
              <a:rPr lang="en-US" sz="1400" dirty="0" err="1"/>
              <a:t>save_to_database</a:t>
            </a:r>
            <a:r>
              <a:rPr lang="en-US" sz="1400" dirty="0"/>
              <a:t>(</a:t>
            </a:r>
            <a:r>
              <a:rPr lang="en-US" sz="1400" dirty="0" err="1"/>
              <a:t>sensor_data</a:t>
            </a:r>
            <a:r>
              <a:rPr lang="en-US" sz="1400" dirty="0"/>
              <a:t>)</a:t>
            </a:r>
          </a:p>
          <a:p>
            <a:r>
              <a:rPr lang="en-US" sz="1400" dirty="0"/>
              <a:t>                </a:t>
            </a:r>
          </a:p>
          <a:p>
            <a:r>
              <a:rPr lang="en-US" sz="1400" dirty="0"/>
              <a:t>                print(f"\</a:t>
            </a:r>
            <a:r>
              <a:rPr lang="en-US" sz="1400" dirty="0" err="1"/>
              <a:t>nBin</a:t>
            </a:r>
            <a:r>
              <a:rPr lang="en-US" sz="1400" dirty="0"/>
              <a:t> ID: {</a:t>
            </a:r>
            <a:r>
              <a:rPr lang="en-US" sz="1400" dirty="0" err="1"/>
              <a:t>sensor_data</a:t>
            </a:r>
            <a:r>
              <a:rPr lang="en-US" sz="1400" dirty="0"/>
              <a:t>['</a:t>
            </a:r>
            <a:r>
              <a:rPr lang="en-US" sz="1400" dirty="0" err="1"/>
              <a:t>bin_id</a:t>
            </a:r>
            <a:r>
              <a:rPr lang="en-US" sz="1400" dirty="0"/>
              <a:t>']} - Location: {</a:t>
            </a:r>
            <a:r>
              <a:rPr lang="en-US" sz="1400" dirty="0" err="1"/>
              <a:t>sensor_data</a:t>
            </a:r>
            <a:r>
              <a:rPr lang="en-US" sz="1400" dirty="0"/>
              <a:t>['location']}")</a:t>
            </a:r>
          </a:p>
          <a:p>
            <a:r>
              <a:rPr lang="en-US" sz="1400" dirty="0"/>
              <a:t>                print(</a:t>
            </a:r>
            <a:r>
              <a:rPr lang="en-US" sz="1400" dirty="0" err="1"/>
              <a:t>f"Fill</a:t>
            </a:r>
            <a:r>
              <a:rPr lang="en-US" sz="1400" dirty="0"/>
              <a:t> Level: {</a:t>
            </a:r>
            <a:r>
              <a:rPr lang="en-US" sz="1400" dirty="0" err="1"/>
              <a:t>sensor_data</a:t>
            </a:r>
            <a:r>
              <a:rPr lang="en-US" sz="1400" dirty="0"/>
              <a:t>['</a:t>
            </a:r>
            <a:r>
              <a:rPr lang="en-US" sz="1400" dirty="0" err="1"/>
              <a:t>fill_level</a:t>
            </a:r>
            <a:r>
              <a:rPr lang="en-US" sz="1400" dirty="0"/>
              <a:t>']}%")</a:t>
            </a:r>
          </a:p>
          <a:p>
            <a:r>
              <a:rPr lang="en-US" sz="1400" dirty="0"/>
              <a:t>                print(</a:t>
            </a:r>
            <a:r>
              <a:rPr lang="en-US" sz="1400" dirty="0" err="1"/>
              <a:t>f"Temperature</a:t>
            </a:r>
            <a:r>
              <a:rPr lang="en-US" sz="1400" dirty="0"/>
              <a:t>: {</a:t>
            </a:r>
            <a:r>
              <a:rPr lang="en-US" sz="1400" dirty="0" err="1"/>
              <a:t>sensor_data</a:t>
            </a:r>
            <a:r>
              <a:rPr lang="en-US" sz="1400" dirty="0"/>
              <a:t>['temperature']}°C")</a:t>
            </a:r>
          </a:p>
          <a:p>
            <a:r>
              <a:rPr lang="en-US" sz="1400" dirty="0"/>
              <a:t>                print(</a:t>
            </a:r>
            <a:r>
              <a:rPr lang="en-US" sz="1400" dirty="0" err="1"/>
              <a:t>f"Humidity</a:t>
            </a:r>
            <a:r>
              <a:rPr lang="en-US" sz="1400" dirty="0"/>
              <a:t>: {</a:t>
            </a:r>
            <a:r>
              <a:rPr lang="en-US" sz="1400" dirty="0" err="1"/>
              <a:t>sensor_data</a:t>
            </a:r>
            <a:r>
              <a:rPr lang="en-US" sz="1400" dirty="0"/>
              <a:t>['humidity']}%")</a:t>
            </a:r>
          </a:p>
          <a:p>
            <a:r>
              <a:rPr lang="en-US" sz="1400" dirty="0"/>
              <a:t>                print(</a:t>
            </a:r>
            <a:r>
              <a:rPr lang="en-US" sz="1400" dirty="0" err="1"/>
              <a:t>f"Relay</a:t>
            </a:r>
            <a:r>
              <a:rPr lang="en-US" sz="1400" dirty="0"/>
              <a:t> Status: {</a:t>
            </a:r>
            <a:r>
              <a:rPr lang="en-US" sz="1400" dirty="0" err="1"/>
              <a:t>sensor_data</a:t>
            </a:r>
            <a:r>
              <a:rPr lang="en-US" sz="1400" dirty="0"/>
              <a:t>['</a:t>
            </a:r>
            <a:r>
              <a:rPr lang="en-US" sz="1400" dirty="0" err="1"/>
              <a:t>relay_status</a:t>
            </a:r>
            <a:r>
              <a:rPr lang="en-US" sz="1400" dirty="0"/>
              <a:t>']}")</a:t>
            </a:r>
          </a:p>
          <a:p>
            <a:r>
              <a:rPr lang="en-US" sz="1400" dirty="0"/>
              <a:t>                print(</a:t>
            </a:r>
            <a:r>
              <a:rPr lang="en-US" sz="1400" dirty="0" err="1"/>
              <a:t>f"Status</a:t>
            </a:r>
            <a:r>
              <a:rPr lang="en-US" sz="1400" dirty="0"/>
              <a:t>: {</a:t>
            </a:r>
            <a:r>
              <a:rPr lang="en-US" sz="1400" dirty="0" err="1"/>
              <a:t>sensor_data</a:t>
            </a:r>
            <a:r>
              <a:rPr lang="en-US" sz="1400" dirty="0"/>
              <a:t>['status']}")</a:t>
            </a:r>
          </a:p>
          <a:p>
            <a:r>
              <a:rPr lang="en-US" sz="1400" dirty="0"/>
              <a:t>            </a:t>
            </a:r>
          </a:p>
          <a:p>
            <a:r>
              <a:rPr lang="en-US" sz="1400" dirty="0"/>
              <a:t>            </a:t>
            </a:r>
            <a:r>
              <a:rPr lang="en-US" sz="1400" dirty="0" err="1"/>
              <a:t>time.sleep</a:t>
            </a:r>
            <a:r>
              <a:rPr lang="en-US" sz="1400" dirty="0"/>
              <a:t>(5)</a:t>
            </a:r>
          </a:p>
          <a:p>
            <a:r>
              <a:rPr lang="en-US" sz="1400" dirty="0"/>
              <a:t>    except </a:t>
            </a:r>
            <a:r>
              <a:rPr lang="en-US" sz="1400" dirty="0" err="1"/>
              <a:t>KeyboardInterrupt</a:t>
            </a:r>
            <a:r>
              <a:rPr lang="en-US" sz="1400" dirty="0"/>
              <a:t>:</a:t>
            </a:r>
          </a:p>
          <a:p>
            <a:r>
              <a:rPr lang="en-US" sz="1400" dirty="0"/>
              <a:t>        print("Stopping monitoring system...")</a:t>
            </a:r>
          </a:p>
          <a:p>
            <a:r>
              <a:rPr lang="en-US" sz="1400" dirty="0"/>
              <a:t>        </a:t>
            </a:r>
            <a:r>
              <a:rPr lang="en-US" sz="1400" dirty="0" err="1"/>
              <a:t>client.loop_stop</a:t>
            </a:r>
            <a:r>
              <a:rPr lang="en-US" sz="1400" dirty="0"/>
              <a:t>()</a:t>
            </a:r>
          </a:p>
          <a:p>
            <a:r>
              <a:rPr lang="en-US" sz="1400" dirty="0"/>
              <a:t>        </a:t>
            </a:r>
            <a:r>
              <a:rPr lang="en-US" sz="1400" dirty="0" err="1"/>
              <a:t>client.disconnect</a:t>
            </a:r>
            <a:r>
              <a:rPr lang="en-US" sz="1400" dirty="0"/>
              <a:t>()</a:t>
            </a:r>
          </a:p>
          <a:p>
            <a:endParaRPr lang="en-US" sz="1400" dirty="0"/>
          </a:p>
          <a:p>
            <a:r>
              <a:rPr lang="en-US" sz="1400" dirty="0"/>
              <a:t>def </a:t>
            </a:r>
            <a:r>
              <a:rPr lang="en-US" sz="1400" dirty="0" err="1"/>
              <a:t>start_gui</a:t>
            </a:r>
            <a:r>
              <a:rPr lang="en-US" sz="1400" dirty="0"/>
              <a:t>():</a:t>
            </a:r>
          </a:p>
          <a:p>
            <a:r>
              <a:rPr lang="en-US" sz="1400" dirty="0"/>
              <a:t>    root = </a:t>
            </a:r>
            <a:r>
              <a:rPr lang="en-US" sz="1400" dirty="0" err="1"/>
              <a:t>tk.Tk</a:t>
            </a:r>
            <a:r>
              <a:rPr lang="en-US" sz="1400" dirty="0"/>
              <a:t>()</a:t>
            </a:r>
          </a:p>
          <a:p>
            <a:r>
              <a:rPr lang="en-US" sz="1400" dirty="0"/>
              <a:t>    </a:t>
            </a:r>
            <a:r>
              <a:rPr lang="en-US" sz="1400" dirty="0" err="1"/>
              <a:t>root.title</a:t>
            </a:r>
            <a:r>
              <a:rPr lang="en-US" sz="1400" dirty="0"/>
              <a:t>("Smart Trash Monitoring System")</a:t>
            </a:r>
          </a:p>
          <a:p>
            <a:r>
              <a:rPr lang="en-US" sz="1400" dirty="0"/>
              <a:t>    </a:t>
            </a:r>
            <a:r>
              <a:rPr lang="en-US" sz="1400" dirty="0" err="1"/>
              <a:t>root.geometry</a:t>
            </a:r>
            <a:r>
              <a:rPr lang="en-US" sz="1400" dirty="0"/>
              <a:t>("600x400")</a:t>
            </a:r>
          </a:p>
          <a:p>
            <a:r>
              <a:rPr lang="en-US" sz="1400" dirty="0"/>
              <a:t>    </a:t>
            </a:r>
          </a:p>
          <a:p>
            <a:r>
              <a:rPr lang="en-US" sz="1400" dirty="0"/>
              <a:t>    tree = </a:t>
            </a:r>
            <a:r>
              <a:rPr lang="en-US" sz="1400" dirty="0" err="1"/>
              <a:t>ttk.Treeview</a:t>
            </a:r>
            <a:r>
              <a:rPr lang="en-US" sz="1400" dirty="0"/>
              <a:t>(root, columns=("</a:t>
            </a:r>
            <a:r>
              <a:rPr lang="en-US" sz="1400" dirty="0" err="1"/>
              <a:t>bin_id</a:t>
            </a:r>
            <a:r>
              <a:rPr lang="en-US" sz="1400" dirty="0"/>
              <a:t>", "location", "</a:t>
            </a:r>
            <a:r>
              <a:rPr lang="en-US" sz="1400" dirty="0" err="1"/>
              <a:t>fill_level</a:t>
            </a:r>
            <a:r>
              <a:rPr lang="en-US" sz="1400" dirty="0"/>
              <a:t>", "temperature", "humidity", "</a:t>
            </a:r>
            <a:r>
              <a:rPr lang="en-US" sz="1400" dirty="0" err="1"/>
              <a:t>relay_status</a:t>
            </a:r>
            <a:r>
              <a:rPr lang="en-US" sz="1400" dirty="0"/>
              <a:t>", "status"), show='headings')</a:t>
            </a:r>
          </a:p>
          <a:p>
            <a:r>
              <a:rPr lang="en-US" sz="1400" dirty="0"/>
              <a:t>    </a:t>
            </a:r>
            <a:r>
              <a:rPr lang="en-US" sz="1400" dirty="0" err="1"/>
              <a:t>tree.heading</a:t>
            </a:r>
            <a:r>
              <a:rPr lang="en-US" sz="1400" dirty="0"/>
              <a:t>("</a:t>
            </a:r>
            <a:r>
              <a:rPr lang="en-US" sz="1400" dirty="0" err="1"/>
              <a:t>bin_id</a:t>
            </a:r>
            <a:r>
              <a:rPr lang="en-US" sz="1400" dirty="0"/>
              <a:t>", text="Bin ID")</a:t>
            </a:r>
          </a:p>
          <a:p>
            <a:r>
              <a:rPr lang="en-US" sz="1400" dirty="0"/>
              <a:t>    </a:t>
            </a:r>
            <a:r>
              <a:rPr lang="en-US" sz="1400" dirty="0" err="1"/>
              <a:t>tree.heading</a:t>
            </a:r>
            <a:r>
              <a:rPr lang="en-US" sz="1400" dirty="0"/>
              <a:t>("location", text="Location")</a:t>
            </a:r>
          </a:p>
          <a:p>
            <a:r>
              <a:rPr lang="en-US" sz="1400" dirty="0"/>
              <a:t>    </a:t>
            </a:r>
            <a:r>
              <a:rPr lang="en-US" sz="1400" dirty="0" err="1"/>
              <a:t>tree.heading</a:t>
            </a:r>
            <a:r>
              <a:rPr lang="en-US" sz="1400" dirty="0"/>
              <a:t>("</a:t>
            </a:r>
            <a:r>
              <a:rPr lang="en-US" sz="1400" dirty="0" err="1"/>
              <a:t>fill_level</a:t>
            </a:r>
            <a:r>
              <a:rPr lang="en-US" sz="1400" dirty="0"/>
              <a:t>", text="Fill Level (%)")</a:t>
            </a:r>
          </a:p>
          <a:p>
            <a:r>
              <a:rPr lang="en-US" sz="1400" dirty="0"/>
              <a:t>    </a:t>
            </a:r>
            <a:r>
              <a:rPr lang="en-US" sz="1400" dirty="0" err="1"/>
              <a:t>tree.heading</a:t>
            </a:r>
            <a:r>
              <a:rPr lang="en-US" sz="1400" dirty="0"/>
              <a:t>("temperature", text="Temperature (°C)")</a:t>
            </a:r>
          </a:p>
          <a:p>
            <a:r>
              <a:rPr lang="en-US" sz="1400" dirty="0"/>
              <a:t>    </a:t>
            </a:r>
            <a:r>
              <a:rPr lang="en-US" sz="1400" dirty="0" err="1"/>
              <a:t>tree.heading</a:t>
            </a:r>
            <a:r>
              <a:rPr lang="en-US" sz="1400" dirty="0"/>
              <a:t>("humidity", text="Humidity (%)")</a:t>
            </a:r>
          </a:p>
          <a:p>
            <a:r>
              <a:rPr lang="en-US" sz="1400" dirty="0"/>
              <a:t>    </a:t>
            </a:r>
            <a:r>
              <a:rPr lang="en-US" sz="1400" dirty="0" err="1"/>
              <a:t>tree.heading</a:t>
            </a:r>
            <a:r>
              <a:rPr lang="en-US" sz="1400" dirty="0"/>
              <a:t>("</a:t>
            </a:r>
            <a:r>
              <a:rPr lang="en-US" sz="1400" dirty="0" err="1"/>
              <a:t>relay_status</a:t>
            </a:r>
            <a:r>
              <a:rPr lang="en-US" sz="1400" dirty="0"/>
              <a:t>", text="Relay Status")</a:t>
            </a:r>
          </a:p>
          <a:p>
            <a:r>
              <a:rPr lang="en-US" sz="1400" dirty="0"/>
              <a:t>    </a:t>
            </a:r>
            <a:r>
              <a:rPr lang="en-US" sz="1400" dirty="0" err="1"/>
              <a:t>tree.heading</a:t>
            </a:r>
            <a:r>
              <a:rPr lang="en-US" sz="1400" dirty="0"/>
              <a:t>("status", text="Status")</a:t>
            </a:r>
          </a:p>
          <a:p>
            <a:r>
              <a:rPr lang="en-US" sz="1400" dirty="0"/>
              <a:t>    </a:t>
            </a:r>
            <a:r>
              <a:rPr lang="en-US" sz="1400" dirty="0" err="1"/>
              <a:t>tree.pack</a:t>
            </a:r>
            <a:r>
              <a:rPr lang="en-US" sz="1400" dirty="0"/>
              <a:t>(fill=</a:t>
            </a:r>
            <a:r>
              <a:rPr lang="en-US" sz="1400" dirty="0" err="1"/>
              <a:t>tk.BOTH</a:t>
            </a:r>
            <a:r>
              <a:rPr lang="en-US" sz="1400" dirty="0"/>
              <a:t>, expand=True</a:t>
            </a:r>
          </a:p>
          <a:p>
            <a:r>
              <a:rPr lang="en-US" sz="1400" dirty="0"/>
              <a:t>    </a:t>
            </a:r>
          </a:p>
          <a:p>
            <a:endParaRPr lang="he-IL"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151DF-CD30-6CE5-E7AF-6D164BEDBC0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A3D6052-CF47-373F-07AD-060678F39C2C}"/>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579" t="-37583"/>
            </a:stretch>
          </a:blipFill>
        </p:spPr>
        <p:txBody>
          <a:bodyPr/>
          <a:lstStyle/>
          <a:p>
            <a:endParaRPr lang="he-IL" dirty="0"/>
          </a:p>
        </p:txBody>
      </p:sp>
      <p:grpSp>
        <p:nvGrpSpPr>
          <p:cNvPr id="3" name="Group 3">
            <a:extLst>
              <a:ext uri="{FF2B5EF4-FFF2-40B4-BE49-F238E27FC236}">
                <a16:creationId xmlns:a16="http://schemas.microsoft.com/office/drawing/2014/main" id="{C130519C-0290-7C85-E85D-1B684A946B86}"/>
              </a:ext>
            </a:extLst>
          </p:cNvPr>
          <p:cNvGrpSpPr/>
          <p:nvPr/>
        </p:nvGrpSpPr>
        <p:grpSpPr>
          <a:xfrm>
            <a:off x="1295400" y="6182685"/>
            <a:ext cx="7247758" cy="2090654"/>
            <a:chOff x="0" y="0"/>
            <a:chExt cx="1969418" cy="568089"/>
          </a:xfrm>
        </p:grpSpPr>
        <p:sp>
          <p:nvSpPr>
            <p:cNvPr id="4" name="Freeform 4">
              <a:extLst>
                <a:ext uri="{FF2B5EF4-FFF2-40B4-BE49-F238E27FC236}">
                  <a16:creationId xmlns:a16="http://schemas.microsoft.com/office/drawing/2014/main" id="{E2A47069-E140-69F6-70A9-E25D1154BBD8}"/>
                </a:ext>
              </a:extLst>
            </p:cNvPr>
            <p:cNvSpPr/>
            <p:nvPr/>
          </p:nvSpPr>
          <p:spPr>
            <a:xfrm>
              <a:off x="0" y="0"/>
              <a:ext cx="1969418" cy="568089"/>
            </a:xfrm>
            <a:custGeom>
              <a:avLst/>
              <a:gdLst/>
              <a:ahLst/>
              <a:cxnLst/>
              <a:rect l="l" t="t" r="r" b="b"/>
              <a:pathLst>
                <a:path w="1969418" h="568089">
                  <a:moveTo>
                    <a:pt x="42727" y="0"/>
                  </a:moveTo>
                  <a:lnTo>
                    <a:pt x="1926691" y="0"/>
                  </a:lnTo>
                  <a:cubicBezTo>
                    <a:pt x="1938023" y="0"/>
                    <a:pt x="1948890" y="4502"/>
                    <a:pt x="1956903" y="12515"/>
                  </a:cubicBezTo>
                  <a:cubicBezTo>
                    <a:pt x="1964916" y="20527"/>
                    <a:pt x="1969418" y="31395"/>
                    <a:pt x="1969418" y="42727"/>
                  </a:cubicBezTo>
                  <a:lnTo>
                    <a:pt x="1969418" y="525362"/>
                  </a:lnTo>
                  <a:cubicBezTo>
                    <a:pt x="1969418" y="548959"/>
                    <a:pt x="1950288" y="568089"/>
                    <a:pt x="1926691" y="568089"/>
                  </a:cubicBezTo>
                  <a:lnTo>
                    <a:pt x="42727" y="568089"/>
                  </a:lnTo>
                  <a:cubicBezTo>
                    <a:pt x="19130" y="568089"/>
                    <a:pt x="0" y="548959"/>
                    <a:pt x="0" y="525362"/>
                  </a:cubicBezTo>
                  <a:lnTo>
                    <a:pt x="0" y="42727"/>
                  </a:lnTo>
                  <a:cubicBezTo>
                    <a:pt x="0" y="19130"/>
                    <a:pt x="19130" y="0"/>
                    <a:pt x="42727" y="0"/>
                  </a:cubicBezTo>
                  <a:close/>
                </a:path>
              </a:pathLst>
            </a:custGeom>
            <a:solidFill>
              <a:srgbClr val="F2F2F2"/>
            </a:solidFill>
          </p:spPr>
          <p:txBody>
            <a:bodyPr/>
            <a:lstStyle/>
            <a:p>
              <a:endParaRPr lang="he-IL"/>
            </a:p>
          </p:txBody>
        </p:sp>
        <p:sp>
          <p:nvSpPr>
            <p:cNvPr id="5" name="TextBox 5">
              <a:extLst>
                <a:ext uri="{FF2B5EF4-FFF2-40B4-BE49-F238E27FC236}">
                  <a16:creationId xmlns:a16="http://schemas.microsoft.com/office/drawing/2014/main" id="{1C16A63A-9AC5-0BB1-78FE-7E4959F2CC70}"/>
                </a:ext>
              </a:extLst>
            </p:cNvPr>
            <p:cNvSpPr txBox="1"/>
            <p:nvPr/>
          </p:nvSpPr>
          <p:spPr>
            <a:xfrm>
              <a:off x="0" y="-47625"/>
              <a:ext cx="1969418" cy="615714"/>
            </a:xfrm>
            <a:prstGeom prst="rect">
              <a:avLst/>
            </a:prstGeom>
          </p:spPr>
          <p:txBody>
            <a:bodyPr lIns="43301" tIns="43301" rIns="43301" bIns="43301" rtlCol="0" anchor="ctr"/>
            <a:lstStyle/>
            <a:p>
              <a:pPr algn="ctr">
                <a:lnSpc>
                  <a:spcPts val="3258"/>
                </a:lnSpc>
              </a:pPr>
              <a:endParaRPr/>
            </a:p>
          </p:txBody>
        </p:sp>
      </p:grpSp>
      <p:sp>
        <p:nvSpPr>
          <p:cNvPr id="6" name="Freeform 6">
            <a:extLst>
              <a:ext uri="{FF2B5EF4-FFF2-40B4-BE49-F238E27FC236}">
                <a16:creationId xmlns:a16="http://schemas.microsoft.com/office/drawing/2014/main" id="{81117500-7CDA-5E0D-26D7-1AB2F229759E}"/>
              </a:ext>
            </a:extLst>
          </p:cNvPr>
          <p:cNvSpPr/>
          <p:nvPr/>
        </p:nvSpPr>
        <p:spPr>
          <a:xfrm rot="2170015">
            <a:off x="14564071" y="-1042445"/>
            <a:ext cx="3185991" cy="2863410"/>
          </a:xfrm>
          <a:custGeom>
            <a:avLst/>
            <a:gdLst/>
            <a:ahLst/>
            <a:cxnLst/>
            <a:rect l="l" t="t" r="r" b="b"/>
            <a:pathLst>
              <a:path w="3185991" h="2863410">
                <a:moveTo>
                  <a:pt x="0" y="0"/>
                </a:moveTo>
                <a:lnTo>
                  <a:pt x="3185992" y="0"/>
                </a:lnTo>
                <a:lnTo>
                  <a:pt x="3185992" y="2863410"/>
                </a:lnTo>
                <a:lnTo>
                  <a:pt x="0" y="286341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9" name="Group 9">
            <a:extLst>
              <a:ext uri="{FF2B5EF4-FFF2-40B4-BE49-F238E27FC236}">
                <a16:creationId xmlns:a16="http://schemas.microsoft.com/office/drawing/2014/main" id="{B95EDA44-945C-2923-8271-292A7AB6B7C4}"/>
              </a:ext>
            </a:extLst>
          </p:cNvPr>
          <p:cNvGrpSpPr/>
          <p:nvPr/>
        </p:nvGrpSpPr>
        <p:grpSpPr>
          <a:xfrm>
            <a:off x="15087600" y="-495300"/>
            <a:ext cx="1939447" cy="1887794"/>
            <a:chOff x="0" y="0"/>
            <a:chExt cx="812800" cy="812800"/>
          </a:xfrm>
        </p:grpSpPr>
        <p:sp>
          <p:nvSpPr>
            <p:cNvPr id="10" name="Freeform 10">
              <a:extLst>
                <a:ext uri="{FF2B5EF4-FFF2-40B4-BE49-F238E27FC236}">
                  <a16:creationId xmlns:a16="http://schemas.microsoft.com/office/drawing/2014/main" id="{9557CC6F-C607-0BC9-D09C-296890EA447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5B8F6"/>
            </a:solidFill>
          </p:spPr>
          <p:txBody>
            <a:bodyPr/>
            <a:lstStyle/>
            <a:p>
              <a:endParaRPr lang="he-IL"/>
            </a:p>
          </p:txBody>
        </p:sp>
        <p:sp>
          <p:nvSpPr>
            <p:cNvPr id="11" name="TextBox 11">
              <a:extLst>
                <a:ext uri="{FF2B5EF4-FFF2-40B4-BE49-F238E27FC236}">
                  <a16:creationId xmlns:a16="http://schemas.microsoft.com/office/drawing/2014/main" id="{6B41E786-7F1A-5869-22B8-02AFA9396A97}"/>
                </a:ext>
              </a:extLst>
            </p:cNvPr>
            <p:cNvSpPr txBox="1"/>
            <p:nvPr/>
          </p:nvSpPr>
          <p:spPr>
            <a:xfrm>
              <a:off x="76200" y="28575"/>
              <a:ext cx="660400" cy="708025"/>
            </a:xfrm>
            <a:prstGeom prst="rect">
              <a:avLst/>
            </a:prstGeom>
          </p:spPr>
          <p:txBody>
            <a:bodyPr lIns="50800" tIns="50800" rIns="50800" bIns="50800" rtlCol="0" anchor="ctr"/>
            <a:lstStyle/>
            <a:p>
              <a:pPr algn="ctr">
                <a:lnSpc>
                  <a:spcPts val="3258"/>
                </a:lnSpc>
              </a:pPr>
              <a:endParaRPr/>
            </a:p>
          </p:txBody>
        </p:sp>
      </p:grpSp>
      <p:sp>
        <p:nvSpPr>
          <p:cNvPr id="12" name="TextBox 12">
            <a:extLst>
              <a:ext uri="{FF2B5EF4-FFF2-40B4-BE49-F238E27FC236}">
                <a16:creationId xmlns:a16="http://schemas.microsoft.com/office/drawing/2014/main" id="{2F617681-1E28-565A-C777-EA70175E3C87}"/>
              </a:ext>
            </a:extLst>
          </p:cNvPr>
          <p:cNvSpPr txBox="1"/>
          <p:nvPr/>
        </p:nvSpPr>
        <p:spPr>
          <a:xfrm>
            <a:off x="0" y="3045766"/>
            <a:ext cx="18288000" cy="433837"/>
          </a:xfrm>
          <a:prstGeom prst="rect">
            <a:avLst/>
          </a:prstGeom>
        </p:spPr>
        <p:txBody>
          <a:bodyPr lIns="0" tIns="0" rIns="0" bIns="0" rtlCol="0" anchor="t">
            <a:spAutoFit/>
          </a:bodyPr>
          <a:lstStyle/>
          <a:p>
            <a:pPr algn="r">
              <a:lnSpc>
                <a:spcPts val="3706"/>
              </a:lnSpc>
            </a:pPr>
            <a:endParaRPr lang="he-IL" sz="2647" b="1" dirty="0">
              <a:solidFill>
                <a:srgbClr val="000000"/>
              </a:solidFill>
              <a:latin typeface="Public Sans Bold"/>
              <a:ea typeface="Public Sans Bold"/>
              <a:cs typeface="Public Sans Bold"/>
              <a:sym typeface="Public Sans Bold"/>
              <a:rtl/>
            </a:endParaRPr>
          </a:p>
        </p:txBody>
      </p:sp>
      <p:sp>
        <p:nvSpPr>
          <p:cNvPr id="13" name="TextBox 13">
            <a:extLst>
              <a:ext uri="{FF2B5EF4-FFF2-40B4-BE49-F238E27FC236}">
                <a16:creationId xmlns:a16="http://schemas.microsoft.com/office/drawing/2014/main" id="{BFEE183F-B461-1F09-762A-5588811713DE}"/>
              </a:ext>
            </a:extLst>
          </p:cNvPr>
          <p:cNvSpPr txBox="1"/>
          <p:nvPr/>
        </p:nvSpPr>
        <p:spPr>
          <a:xfrm>
            <a:off x="7520705" y="-218252"/>
            <a:ext cx="8536618" cy="1333698"/>
          </a:xfrm>
          <a:prstGeom prst="rect">
            <a:avLst/>
          </a:prstGeom>
        </p:spPr>
        <p:txBody>
          <a:bodyPr lIns="0" tIns="0" rIns="0" bIns="0" rtlCol="0" anchor="t">
            <a:spAutoFit/>
          </a:bodyPr>
          <a:lstStyle/>
          <a:p>
            <a:pPr marL="0" lvl="0" indent="0" algn="ctr" rtl="1">
              <a:lnSpc>
                <a:spcPts val="10361"/>
              </a:lnSpc>
              <a:spcBef>
                <a:spcPct val="0"/>
              </a:spcBef>
            </a:pPr>
            <a:r>
              <a:rPr lang="he-IL" sz="9775" b="1" dirty="0">
                <a:solidFill>
                  <a:srgbClr val="004CCF"/>
                </a:solidFill>
                <a:latin typeface="Arial Bold"/>
                <a:ea typeface="Arial Bold"/>
                <a:cs typeface="Arial Bold"/>
                <a:sym typeface="Arial Bold"/>
                <a:rtl/>
              </a:rPr>
              <a:t>קוד נלווה</a:t>
            </a:r>
          </a:p>
        </p:txBody>
      </p:sp>
      <p:sp>
        <p:nvSpPr>
          <p:cNvPr id="14" name="תיבת טקסט 13">
            <a:extLst>
              <a:ext uri="{FF2B5EF4-FFF2-40B4-BE49-F238E27FC236}">
                <a16:creationId xmlns:a16="http://schemas.microsoft.com/office/drawing/2014/main" id="{1D79E104-206C-72A9-A3EF-F336A0CD20F2}"/>
              </a:ext>
            </a:extLst>
          </p:cNvPr>
          <p:cNvSpPr txBox="1"/>
          <p:nvPr/>
        </p:nvSpPr>
        <p:spPr>
          <a:xfrm>
            <a:off x="122022" y="65139"/>
            <a:ext cx="11231778" cy="3970318"/>
          </a:xfrm>
          <a:prstGeom prst="rect">
            <a:avLst/>
          </a:prstGeom>
          <a:noFill/>
        </p:spPr>
        <p:txBody>
          <a:bodyPr wrap="square" rtlCol="1">
            <a:spAutoFit/>
          </a:bodyPr>
          <a:lstStyle/>
          <a:p>
            <a:r>
              <a:rPr lang="en-US" sz="1400" dirty="0"/>
              <a:t> def </a:t>
            </a:r>
            <a:r>
              <a:rPr lang="en-US" sz="1400" dirty="0" err="1"/>
              <a:t>update_gui</a:t>
            </a:r>
            <a:r>
              <a:rPr lang="en-US" sz="1400" dirty="0"/>
              <a:t>():</a:t>
            </a:r>
          </a:p>
          <a:p>
            <a:r>
              <a:rPr lang="en-US" sz="1400" dirty="0"/>
              <a:t>        </a:t>
            </a:r>
            <a:r>
              <a:rPr lang="en-US" sz="1400" dirty="0" err="1"/>
              <a:t>tree.delete</a:t>
            </a:r>
            <a:r>
              <a:rPr lang="en-US" sz="1400" dirty="0"/>
              <a:t>(*</a:t>
            </a:r>
            <a:r>
              <a:rPr lang="en-US" sz="1400" dirty="0" err="1"/>
              <a:t>tree.get_children</a:t>
            </a:r>
            <a:r>
              <a:rPr lang="en-US" sz="1400" dirty="0"/>
              <a:t>())</a:t>
            </a:r>
          </a:p>
          <a:p>
            <a:r>
              <a:rPr lang="en-US" sz="1400" dirty="0"/>
              <a:t>        conn = sqlite3.connect(DB_FILE)</a:t>
            </a:r>
          </a:p>
          <a:p>
            <a:r>
              <a:rPr lang="en-US" sz="1400" dirty="0"/>
              <a:t>        c = </a:t>
            </a:r>
            <a:r>
              <a:rPr lang="en-US" sz="1400" dirty="0" err="1"/>
              <a:t>conn.cursor</a:t>
            </a:r>
            <a:r>
              <a:rPr lang="en-US" sz="1400" dirty="0"/>
              <a:t>()</a:t>
            </a:r>
          </a:p>
          <a:p>
            <a:r>
              <a:rPr lang="en-US" sz="1400" dirty="0"/>
              <a:t>        </a:t>
            </a:r>
            <a:r>
              <a:rPr lang="en-US" sz="1400" dirty="0" err="1"/>
              <a:t>c.execute</a:t>
            </a:r>
            <a:r>
              <a:rPr lang="en-US" sz="1400" dirty="0"/>
              <a:t>("SELECT * FROM </a:t>
            </a:r>
            <a:r>
              <a:rPr lang="en-US" sz="1400" dirty="0" err="1"/>
              <a:t>trash_data</a:t>
            </a:r>
            <a:r>
              <a:rPr lang="en-US" sz="1400" dirty="0"/>
              <a:t> ORDER BY timestamp DESC LIMIT 10")</a:t>
            </a:r>
          </a:p>
          <a:p>
            <a:r>
              <a:rPr lang="en-US" sz="1400" dirty="0"/>
              <a:t>        rows = </a:t>
            </a:r>
            <a:r>
              <a:rPr lang="en-US" sz="1400" dirty="0" err="1"/>
              <a:t>c.fetchall</a:t>
            </a:r>
            <a:r>
              <a:rPr lang="en-US" sz="1400" dirty="0"/>
              <a:t>()</a:t>
            </a:r>
          </a:p>
          <a:p>
            <a:r>
              <a:rPr lang="en-US" sz="1400" dirty="0"/>
              <a:t>        for row in rows:</a:t>
            </a:r>
          </a:p>
          <a:p>
            <a:r>
              <a:rPr lang="en-US" sz="1400" dirty="0"/>
              <a:t>            </a:t>
            </a:r>
            <a:r>
              <a:rPr lang="en-US" sz="1400" dirty="0" err="1"/>
              <a:t>tree.insert</a:t>
            </a:r>
            <a:r>
              <a:rPr lang="en-US" sz="1400" dirty="0"/>
              <a:t>("", </a:t>
            </a:r>
            <a:r>
              <a:rPr lang="en-US" sz="1400" dirty="0" err="1"/>
              <a:t>tk.END</a:t>
            </a:r>
            <a:r>
              <a:rPr lang="en-US" sz="1400" dirty="0"/>
              <a:t>, values=row)</a:t>
            </a:r>
          </a:p>
          <a:p>
            <a:r>
              <a:rPr lang="en-US" sz="1400" dirty="0"/>
              <a:t>        </a:t>
            </a:r>
            <a:r>
              <a:rPr lang="en-US" sz="1400" dirty="0" err="1"/>
              <a:t>conn.close</a:t>
            </a:r>
            <a:r>
              <a:rPr lang="en-US" sz="1400" dirty="0"/>
              <a:t>()</a:t>
            </a:r>
          </a:p>
          <a:p>
            <a:r>
              <a:rPr lang="en-US" sz="1400" dirty="0"/>
              <a:t>        </a:t>
            </a:r>
            <a:r>
              <a:rPr lang="en-US" sz="1400" dirty="0" err="1"/>
              <a:t>root.after</a:t>
            </a:r>
            <a:r>
              <a:rPr lang="en-US" sz="1400" dirty="0"/>
              <a:t>(5000, </a:t>
            </a:r>
            <a:r>
              <a:rPr lang="en-US" sz="1400" dirty="0" err="1"/>
              <a:t>update_gui</a:t>
            </a:r>
            <a:r>
              <a:rPr lang="en-US" sz="1400" dirty="0"/>
              <a:t>)</a:t>
            </a:r>
          </a:p>
          <a:p>
            <a:r>
              <a:rPr lang="en-US" sz="1400" dirty="0"/>
              <a:t>    </a:t>
            </a:r>
          </a:p>
          <a:p>
            <a:r>
              <a:rPr lang="en-US" sz="1400" dirty="0"/>
              <a:t>    </a:t>
            </a:r>
            <a:r>
              <a:rPr lang="en-US" sz="1400" dirty="0" err="1"/>
              <a:t>update_gui</a:t>
            </a:r>
            <a:r>
              <a:rPr lang="en-US" sz="1400" dirty="0"/>
              <a:t>()</a:t>
            </a:r>
          </a:p>
          <a:p>
            <a:r>
              <a:rPr lang="en-US" sz="1400" dirty="0"/>
              <a:t>    </a:t>
            </a:r>
            <a:r>
              <a:rPr lang="en-US" sz="1400" dirty="0" err="1"/>
              <a:t>root.mainloop</a:t>
            </a:r>
            <a:r>
              <a:rPr lang="en-US" sz="1400" dirty="0"/>
              <a:t>()</a:t>
            </a:r>
          </a:p>
          <a:p>
            <a:endParaRPr lang="en-US" sz="1400" dirty="0"/>
          </a:p>
          <a:p>
            <a:r>
              <a:rPr lang="en-US" sz="1400" dirty="0"/>
              <a:t>if __name__ == "__main__":</a:t>
            </a:r>
          </a:p>
          <a:p>
            <a:r>
              <a:rPr lang="en-US" sz="1400" dirty="0"/>
              <a:t>    </a:t>
            </a:r>
            <a:r>
              <a:rPr lang="en-US" sz="1400" dirty="0" err="1"/>
              <a:t>setup_database</a:t>
            </a:r>
            <a:r>
              <a:rPr lang="en-US" sz="1400" dirty="0"/>
              <a:t>()</a:t>
            </a:r>
          </a:p>
          <a:p>
            <a:r>
              <a:rPr lang="en-US" sz="1400" dirty="0"/>
              <a:t>    </a:t>
            </a:r>
            <a:r>
              <a:rPr lang="en-US" sz="1400" dirty="0" err="1"/>
              <a:t>simulate_smart_bin_network</a:t>
            </a:r>
            <a:r>
              <a:rPr lang="en-US" sz="1400" dirty="0"/>
              <a:t>()</a:t>
            </a:r>
          </a:p>
          <a:p>
            <a:r>
              <a:rPr lang="en-US" sz="1400" dirty="0"/>
              <a:t>    </a:t>
            </a:r>
            <a:r>
              <a:rPr lang="en-US" sz="1400" dirty="0" err="1"/>
              <a:t>start_gui</a:t>
            </a:r>
            <a:r>
              <a:rPr lang="en-US" sz="1400" dirty="0"/>
              <a:t>() b</a:t>
            </a:r>
          </a:p>
        </p:txBody>
      </p:sp>
      <p:pic>
        <p:nvPicPr>
          <p:cNvPr id="31" name="תמונה 30">
            <a:extLst>
              <a:ext uri="{FF2B5EF4-FFF2-40B4-BE49-F238E27FC236}">
                <a16:creationId xmlns:a16="http://schemas.microsoft.com/office/drawing/2014/main" id="{093AC578-A41F-2709-D825-A4FA0157F48F}"/>
              </a:ext>
            </a:extLst>
          </p:cNvPr>
          <p:cNvPicPr>
            <a:picLocks noChangeAspect="1"/>
          </p:cNvPicPr>
          <p:nvPr/>
        </p:nvPicPr>
        <p:blipFill>
          <a:blip r:embed="rId5"/>
          <a:stretch>
            <a:fillRect/>
          </a:stretch>
        </p:blipFill>
        <p:spPr>
          <a:xfrm>
            <a:off x="304800" y="4596056"/>
            <a:ext cx="17983200" cy="4191814"/>
          </a:xfrm>
          <a:prstGeom prst="rect">
            <a:avLst/>
          </a:prstGeom>
        </p:spPr>
      </p:pic>
    </p:spTree>
    <p:extLst>
      <p:ext uri="{BB962C8B-B14F-4D97-AF65-F5344CB8AC3E}">
        <p14:creationId xmlns:p14="http://schemas.microsoft.com/office/powerpoint/2010/main" val="2663738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3719199">
            <a:off x="308394" y="-5344957"/>
            <a:ext cx="17671212" cy="20976915"/>
          </a:xfrm>
          <a:custGeom>
            <a:avLst/>
            <a:gdLst/>
            <a:ahLst/>
            <a:cxnLst/>
            <a:rect l="l" t="t" r="r" b="b"/>
            <a:pathLst>
              <a:path w="17671212" h="20976915">
                <a:moveTo>
                  <a:pt x="9081757" y="0"/>
                </a:moveTo>
                <a:lnTo>
                  <a:pt x="17671212" y="16145346"/>
                </a:lnTo>
                <a:lnTo>
                  <a:pt x="8589455" y="20976914"/>
                </a:lnTo>
                <a:lnTo>
                  <a:pt x="0" y="4831568"/>
                </a:lnTo>
                <a:lnTo>
                  <a:pt x="9081757" y="0"/>
                </a:lnTo>
                <a:close/>
              </a:path>
            </a:pathLst>
          </a:custGeom>
          <a:blipFill>
            <a:blip r:embed="rId2"/>
            <a:stretch>
              <a:fillRect l="-58333" t="-10908" r="-28081"/>
            </a:stretch>
          </a:blipFill>
        </p:spPr>
        <p:txBody>
          <a:bodyPr/>
          <a:lstStyle/>
          <a:p>
            <a:endParaRPr lang="he-IL"/>
          </a:p>
        </p:txBody>
      </p:sp>
      <p:sp>
        <p:nvSpPr>
          <p:cNvPr id="3" name="Freeform 3"/>
          <p:cNvSpPr/>
          <p:nvPr/>
        </p:nvSpPr>
        <p:spPr>
          <a:xfrm flipH="1">
            <a:off x="13370204" y="7579806"/>
            <a:ext cx="10950316" cy="10936628"/>
          </a:xfrm>
          <a:custGeom>
            <a:avLst/>
            <a:gdLst/>
            <a:ahLst/>
            <a:cxnLst/>
            <a:rect l="l" t="t" r="r" b="b"/>
            <a:pathLst>
              <a:path w="10950316" h="10936628">
                <a:moveTo>
                  <a:pt x="10950316" y="0"/>
                </a:moveTo>
                <a:lnTo>
                  <a:pt x="0" y="0"/>
                </a:lnTo>
                <a:lnTo>
                  <a:pt x="0" y="10936628"/>
                </a:lnTo>
                <a:lnTo>
                  <a:pt x="10950316" y="10936628"/>
                </a:lnTo>
                <a:lnTo>
                  <a:pt x="10950316"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sp>
        <p:nvSpPr>
          <p:cNvPr id="4" name="Freeform 4"/>
          <p:cNvSpPr/>
          <p:nvPr/>
        </p:nvSpPr>
        <p:spPr>
          <a:xfrm>
            <a:off x="10621559" y="168249"/>
            <a:ext cx="9217297" cy="9490139"/>
          </a:xfrm>
          <a:custGeom>
            <a:avLst/>
            <a:gdLst/>
            <a:ahLst/>
            <a:cxnLst/>
            <a:rect l="l" t="t" r="r" b="b"/>
            <a:pathLst>
              <a:path w="9217297" h="9490139">
                <a:moveTo>
                  <a:pt x="0" y="0"/>
                </a:moveTo>
                <a:lnTo>
                  <a:pt x="9217297" y="0"/>
                </a:lnTo>
                <a:lnTo>
                  <a:pt x="9217297" y="9490138"/>
                </a:lnTo>
                <a:lnTo>
                  <a:pt x="0" y="9490138"/>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he-IL"/>
          </a:p>
        </p:txBody>
      </p:sp>
      <p:grpSp>
        <p:nvGrpSpPr>
          <p:cNvPr id="5" name="Group 5"/>
          <p:cNvGrpSpPr/>
          <p:nvPr/>
        </p:nvGrpSpPr>
        <p:grpSpPr>
          <a:xfrm>
            <a:off x="11710199" y="1309785"/>
            <a:ext cx="7040017" cy="704001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14931" r="-34880"/>
              </a:stretch>
            </a:blipFill>
          </p:spPr>
          <p:txBody>
            <a:bodyPr/>
            <a:lstStyle/>
            <a:p>
              <a:endParaRPr lang="he-IL"/>
            </a:p>
          </p:txBody>
        </p:sp>
      </p:grpSp>
      <p:grpSp>
        <p:nvGrpSpPr>
          <p:cNvPr id="7" name="Group 7"/>
          <p:cNvGrpSpPr/>
          <p:nvPr/>
        </p:nvGrpSpPr>
        <p:grpSpPr>
          <a:xfrm>
            <a:off x="1028700" y="2136596"/>
            <a:ext cx="8820493" cy="5553443"/>
            <a:chOff x="0" y="0"/>
            <a:chExt cx="3362427" cy="2117007"/>
          </a:xfrm>
        </p:grpSpPr>
        <p:sp>
          <p:nvSpPr>
            <p:cNvPr id="8" name="Freeform 8"/>
            <p:cNvSpPr/>
            <p:nvPr/>
          </p:nvSpPr>
          <p:spPr>
            <a:xfrm>
              <a:off x="0" y="0"/>
              <a:ext cx="3362427" cy="2117007"/>
            </a:xfrm>
            <a:custGeom>
              <a:avLst/>
              <a:gdLst/>
              <a:ahLst/>
              <a:cxnLst/>
              <a:rect l="l" t="t" r="r" b="b"/>
              <a:pathLst>
                <a:path w="3362427" h="2117007">
                  <a:moveTo>
                    <a:pt x="35109" y="0"/>
                  </a:moveTo>
                  <a:lnTo>
                    <a:pt x="3327318" y="0"/>
                  </a:lnTo>
                  <a:cubicBezTo>
                    <a:pt x="3336629" y="0"/>
                    <a:pt x="3345559" y="3699"/>
                    <a:pt x="3352143" y="10283"/>
                  </a:cubicBezTo>
                  <a:cubicBezTo>
                    <a:pt x="3358728" y="16867"/>
                    <a:pt x="3362427" y="25797"/>
                    <a:pt x="3362427" y="35109"/>
                  </a:cubicBezTo>
                  <a:lnTo>
                    <a:pt x="3362427" y="2081899"/>
                  </a:lnTo>
                  <a:cubicBezTo>
                    <a:pt x="3362427" y="2101288"/>
                    <a:pt x="3346708" y="2117007"/>
                    <a:pt x="3327318" y="2117007"/>
                  </a:cubicBezTo>
                  <a:lnTo>
                    <a:pt x="35109" y="2117007"/>
                  </a:lnTo>
                  <a:cubicBezTo>
                    <a:pt x="15719" y="2117007"/>
                    <a:pt x="0" y="2101288"/>
                    <a:pt x="0" y="2081899"/>
                  </a:cubicBezTo>
                  <a:lnTo>
                    <a:pt x="0" y="35109"/>
                  </a:lnTo>
                  <a:cubicBezTo>
                    <a:pt x="0" y="15719"/>
                    <a:pt x="15719" y="0"/>
                    <a:pt x="35109" y="0"/>
                  </a:cubicBezTo>
                  <a:close/>
                </a:path>
              </a:pathLst>
            </a:custGeom>
            <a:solidFill>
              <a:srgbClr val="F2F2F2"/>
            </a:solidFill>
          </p:spPr>
          <p:txBody>
            <a:bodyPr/>
            <a:lstStyle/>
            <a:p>
              <a:endParaRPr lang="he-IL"/>
            </a:p>
          </p:txBody>
        </p:sp>
        <p:sp>
          <p:nvSpPr>
            <p:cNvPr id="9" name="TextBox 9"/>
            <p:cNvSpPr txBox="1"/>
            <p:nvPr/>
          </p:nvSpPr>
          <p:spPr>
            <a:xfrm>
              <a:off x="0" y="-47625"/>
              <a:ext cx="3362427" cy="2164632"/>
            </a:xfrm>
            <a:prstGeom prst="rect">
              <a:avLst/>
            </a:prstGeom>
          </p:spPr>
          <p:txBody>
            <a:bodyPr lIns="35098" tIns="35098" rIns="35098" bIns="35098" rtlCol="0" anchor="ctr"/>
            <a:lstStyle/>
            <a:p>
              <a:pPr algn="ctr">
                <a:lnSpc>
                  <a:spcPts val="3257"/>
                </a:lnSpc>
              </a:pPr>
              <a:endParaRPr/>
            </a:p>
          </p:txBody>
        </p:sp>
      </p:grpSp>
      <p:sp>
        <p:nvSpPr>
          <p:cNvPr id="10" name="TextBox 10"/>
          <p:cNvSpPr txBox="1"/>
          <p:nvPr/>
        </p:nvSpPr>
        <p:spPr>
          <a:xfrm>
            <a:off x="953765" y="2650213"/>
            <a:ext cx="8190235" cy="4457246"/>
          </a:xfrm>
          <a:prstGeom prst="rect">
            <a:avLst/>
          </a:prstGeom>
        </p:spPr>
        <p:txBody>
          <a:bodyPr lIns="0" tIns="0" rIns="0" bIns="0" rtlCol="0" anchor="t">
            <a:spAutoFit/>
          </a:bodyPr>
          <a:lstStyle/>
          <a:p>
            <a:pPr algn="r">
              <a:lnSpc>
                <a:spcPts val="3853"/>
              </a:lnSpc>
            </a:pPr>
            <a:r>
              <a:rPr lang="en-US" sz="2752" b="1" dirty="0">
                <a:solidFill>
                  <a:srgbClr val="000000"/>
                </a:solidFill>
                <a:latin typeface="Public Sans Bold"/>
                <a:ea typeface="Public Sans Bold"/>
                <a:cs typeface="Public Sans Bold"/>
                <a:sym typeface="Public Sans Bold"/>
              </a:rPr>
              <a:t> </a:t>
            </a:r>
            <a:r>
              <a:rPr lang="he-IL" sz="2752" b="1" dirty="0">
                <a:solidFill>
                  <a:srgbClr val="000000"/>
                </a:solidFill>
                <a:latin typeface="Public Sans Bold"/>
                <a:ea typeface="Public Sans Bold"/>
                <a:cs typeface="Public Sans Bold"/>
                <a:sym typeface="Public Sans Bold"/>
                <a:rtl/>
              </a:rPr>
              <a:t>מתן שירות חכם, מהיר ויעיל לתושבים</a:t>
            </a:r>
            <a:r>
              <a:rPr lang="en-US" sz="2752" b="1" dirty="0">
                <a:solidFill>
                  <a:srgbClr val="000000"/>
                </a:solidFill>
                <a:latin typeface="Public Sans Bold"/>
                <a:ea typeface="Public Sans Bold"/>
                <a:cs typeface="Public Sans Bold"/>
                <a:sym typeface="Public Sans Bold"/>
              </a:rPr>
              <a:t> - </a:t>
            </a:r>
          </a:p>
          <a:p>
            <a:pPr algn="r">
              <a:lnSpc>
                <a:spcPts val="3853"/>
              </a:lnSpc>
            </a:pPr>
            <a:r>
              <a:rPr lang="he-IL" sz="2752" b="1" dirty="0">
                <a:solidFill>
                  <a:srgbClr val="000000"/>
                </a:solidFill>
                <a:latin typeface="Public Sans Bold"/>
                <a:ea typeface="Public Sans Bold"/>
                <a:cs typeface="Public Sans Bold"/>
                <a:sym typeface="Public Sans Bold"/>
                <a:rtl/>
              </a:rPr>
              <a:t>הפחתת זיהום האוויר וצמצום פליטות מזהמים</a:t>
            </a:r>
            <a:r>
              <a:rPr lang="en-US" sz="2752" b="1" dirty="0">
                <a:solidFill>
                  <a:srgbClr val="000000"/>
                </a:solidFill>
                <a:latin typeface="Public Sans Bold"/>
                <a:ea typeface="Public Sans Bold"/>
                <a:cs typeface="Public Sans Bold"/>
                <a:sym typeface="Public Sans Bold"/>
              </a:rPr>
              <a:t> -</a:t>
            </a:r>
          </a:p>
          <a:p>
            <a:pPr algn="r">
              <a:lnSpc>
                <a:spcPts val="3853"/>
              </a:lnSpc>
            </a:pPr>
            <a:r>
              <a:rPr lang="he-IL" sz="2752" b="1" dirty="0">
                <a:solidFill>
                  <a:srgbClr val="000000"/>
                </a:solidFill>
                <a:latin typeface="Public Sans Bold"/>
                <a:ea typeface="Public Sans Bold"/>
                <a:cs typeface="Public Sans Bold"/>
                <a:sym typeface="Public Sans Bold"/>
                <a:rtl/>
              </a:rPr>
              <a:t>הפחתת עומסי תנועה על ידי צמצום נסיעות משאיות</a:t>
            </a:r>
            <a:r>
              <a:rPr lang="en-US" sz="2752" b="1" dirty="0">
                <a:solidFill>
                  <a:srgbClr val="000000"/>
                </a:solidFill>
                <a:latin typeface="Public Sans Bold"/>
                <a:ea typeface="Public Sans Bold"/>
                <a:cs typeface="Public Sans Bold"/>
                <a:sym typeface="Public Sans Bold"/>
              </a:rPr>
              <a:t>-</a:t>
            </a:r>
          </a:p>
          <a:p>
            <a:pPr algn="r">
              <a:lnSpc>
                <a:spcPts val="3853"/>
              </a:lnSpc>
            </a:pPr>
            <a:r>
              <a:rPr lang="he-IL" sz="2752" b="1" dirty="0">
                <a:solidFill>
                  <a:srgbClr val="000000"/>
                </a:solidFill>
                <a:latin typeface="Public Sans Bold"/>
                <a:ea typeface="Public Sans Bold"/>
                <a:cs typeface="Public Sans Bold"/>
                <a:sym typeface="Public Sans Bold"/>
                <a:rtl/>
              </a:rPr>
              <a:t> חיסכון משמעותי בעלויות התפעול והפינוי</a:t>
            </a:r>
            <a:r>
              <a:rPr lang="en-US" sz="2752" b="1" dirty="0">
                <a:solidFill>
                  <a:srgbClr val="000000"/>
                </a:solidFill>
                <a:latin typeface="Public Sans Bold"/>
                <a:ea typeface="Public Sans Bold"/>
                <a:cs typeface="Public Sans Bold"/>
                <a:sym typeface="Public Sans Bold"/>
              </a:rPr>
              <a:t>-</a:t>
            </a:r>
          </a:p>
          <a:p>
            <a:pPr algn="r">
              <a:lnSpc>
                <a:spcPts val="3853"/>
              </a:lnSpc>
            </a:pPr>
            <a:r>
              <a:rPr lang="he-IL" sz="2752" b="1" dirty="0">
                <a:solidFill>
                  <a:srgbClr val="000000"/>
                </a:solidFill>
                <a:latin typeface="Public Sans Bold"/>
                <a:ea typeface="Public Sans Bold"/>
                <a:cs typeface="Public Sans Bold"/>
                <a:sym typeface="Public Sans Bold"/>
                <a:rtl/>
              </a:rPr>
              <a:t>שיפור ניהול מערך האשפה באמצעות נתונים בזמן אמת</a:t>
            </a:r>
            <a:r>
              <a:rPr lang="en-US" sz="2752" b="1" dirty="0">
                <a:solidFill>
                  <a:srgbClr val="000000"/>
                </a:solidFill>
                <a:latin typeface="Public Sans Bold"/>
                <a:ea typeface="Public Sans Bold"/>
                <a:cs typeface="Public Sans Bold"/>
                <a:sym typeface="Public Sans Bold"/>
              </a:rPr>
              <a:t>- </a:t>
            </a:r>
          </a:p>
          <a:p>
            <a:pPr algn="r">
              <a:lnSpc>
                <a:spcPts val="3853"/>
              </a:lnSpc>
            </a:pPr>
            <a:r>
              <a:rPr lang="en-US" sz="2752" b="1" dirty="0">
                <a:solidFill>
                  <a:srgbClr val="000000"/>
                </a:solidFill>
                <a:latin typeface="Public Sans Bold"/>
                <a:ea typeface="Public Sans Bold"/>
                <a:cs typeface="Public Sans Bold"/>
                <a:sym typeface="Public Sans Bold"/>
              </a:rPr>
              <a:t> </a:t>
            </a:r>
            <a:r>
              <a:rPr lang="he-IL" sz="2752" b="1" dirty="0">
                <a:solidFill>
                  <a:srgbClr val="000000"/>
                </a:solidFill>
                <a:latin typeface="Public Sans Bold"/>
                <a:ea typeface="Public Sans Bold"/>
                <a:cs typeface="Public Sans Bold"/>
                <a:sym typeface="Public Sans Bold"/>
                <a:rtl/>
              </a:rPr>
              <a:t>זיהוי מוקדם של עומסים וחריגות בפינוי</a:t>
            </a:r>
            <a:r>
              <a:rPr lang="en-US" sz="2752" b="1" dirty="0">
                <a:solidFill>
                  <a:srgbClr val="000000"/>
                </a:solidFill>
                <a:latin typeface="Public Sans Bold"/>
                <a:ea typeface="Public Sans Bold"/>
                <a:cs typeface="Public Sans Bold"/>
                <a:sym typeface="Public Sans Bold"/>
              </a:rPr>
              <a:t>- </a:t>
            </a:r>
          </a:p>
          <a:p>
            <a:pPr algn="r">
              <a:lnSpc>
                <a:spcPts val="3853"/>
              </a:lnSpc>
            </a:pPr>
            <a:r>
              <a:rPr lang="he-IL" sz="2752" b="1" dirty="0">
                <a:solidFill>
                  <a:srgbClr val="000000"/>
                </a:solidFill>
                <a:latin typeface="Public Sans Bold"/>
                <a:ea typeface="Public Sans Bold"/>
                <a:cs typeface="Public Sans Bold"/>
                <a:sym typeface="Public Sans Bold"/>
                <a:rtl/>
              </a:rPr>
              <a:t>ייעול משאבים וצמצום זמן הפינוי האשפה</a:t>
            </a:r>
            <a:r>
              <a:rPr lang="en-US" sz="2752" b="1" dirty="0">
                <a:solidFill>
                  <a:srgbClr val="000000"/>
                </a:solidFill>
                <a:latin typeface="Public Sans Bold"/>
                <a:ea typeface="Public Sans Bold"/>
                <a:cs typeface="Public Sans Bold"/>
                <a:sym typeface="Public Sans Bold"/>
              </a:rPr>
              <a:t>- </a:t>
            </a:r>
          </a:p>
          <a:p>
            <a:pPr algn="r">
              <a:lnSpc>
                <a:spcPts val="3853"/>
              </a:lnSpc>
            </a:pPr>
            <a:r>
              <a:rPr lang="he-IL" sz="2752" b="1" dirty="0">
                <a:solidFill>
                  <a:srgbClr val="000000"/>
                </a:solidFill>
                <a:latin typeface="Public Sans Bold"/>
                <a:ea typeface="Public Sans Bold"/>
                <a:cs typeface="Public Sans Bold"/>
                <a:sym typeface="Public Sans Bold"/>
                <a:rtl/>
              </a:rPr>
              <a:t>שילוב טכנולוגיות חכמות לשיפור הקיימות העירונית</a:t>
            </a:r>
            <a:r>
              <a:rPr lang="en-US" sz="2752" b="1" dirty="0">
                <a:solidFill>
                  <a:srgbClr val="000000"/>
                </a:solidFill>
                <a:latin typeface="Public Sans Bold"/>
                <a:ea typeface="Public Sans Bold"/>
                <a:cs typeface="Public Sans Bold"/>
                <a:sym typeface="Public Sans Bold"/>
              </a:rPr>
              <a:t>- </a:t>
            </a:r>
          </a:p>
          <a:p>
            <a:pPr algn="r">
              <a:lnSpc>
                <a:spcPts val="3853"/>
              </a:lnSpc>
            </a:pPr>
            <a:endParaRPr lang="en-US" sz="2752" b="1" dirty="0">
              <a:solidFill>
                <a:srgbClr val="000000"/>
              </a:solidFill>
              <a:latin typeface="Public Sans Bold"/>
              <a:ea typeface="Public Sans Bold"/>
              <a:cs typeface="Public Sans Bold"/>
              <a:sym typeface="Public Sans Bold"/>
            </a:endParaRPr>
          </a:p>
        </p:txBody>
      </p:sp>
      <p:sp>
        <p:nvSpPr>
          <p:cNvPr id="11" name="TextBox 11"/>
          <p:cNvSpPr txBox="1"/>
          <p:nvPr/>
        </p:nvSpPr>
        <p:spPr>
          <a:xfrm>
            <a:off x="4165470" y="1020696"/>
            <a:ext cx="3093336" cy="982736"/>
          </a:xfrm>
          <a:prstGeom prst="rect">
            <a:avLst/>
          </a:prstGeom>
        </p:spPr>
        <p:txBody>
          <a:bodyPr lIns="0" tIns="0" rIns="0" bIns="0" rtlCol="0" anchor="t">
            <a:spAutoFit/>
          </a:bodyPr>
          <a:lstStyle/>
          <a:p>
            <a:pPr marL="0" lvl="0" indent="0" algn="r" rtl="1">
              <a:lnSpc>
                <a:spcPts val="7591"/>
              </a:lnSpc>
              <a:spcBef>
                <a:spcPct val="0"/>
              </a:spcBef>
            </a:pPr>
            <a:r>
              <a:rPr lang="he-IL" sz="7161" b="1">
                <a:solidFill>
                  <a:srgbClr val="004CCF"/>
                </a:solidFill>
                <a:latin typeface="Arial Nova Bold"/>
                <a:ea typeface="Arial Nova Bold"/>
                <a:cs typeface="Arial Nova Bold"/>
                <a:sym typeface="Arial Nova Bold"/>
                <a:rtl/>
              </a:rPr>
              <a:t>מטרות</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12777" r="-9579" b="-24805"/>
            </a:stretch>
          </a:blipFill>
        </p:spPr>
        <p:txBody>
          <a:bodyPr/>
          <a:lstStyle/>
          <a:p>
            <a:endParaRPr lang="he-IL"/>
          </a:p>
        </p:txBody>
      </p:sp>
      <p:grpSp>
        <p:nvGrpSpPr>
          <p:cNvPr id="3" name="Group 3"/>
          <p:cNvGrpSpPr/>
          <p:nvPr/>
        </p:nvGrpSpPr>
        <p:grpSpPr>
          <a:xfrm>
            <a:off x="-161849" y="7006156"/>
            <a:ext cx="18449849" cy="3280844"/>
            <a:chOff x="0" y="0"/>
            <a:chExt cx="4859220" cy="864091"/>
          </a:xfrm>
        </p:grpSpPr>
        <p:sp>
          <p:nvSpPr>
            <p:cNvPr id="4" name="Freeform 4"/>
            <p:cNvSpPr/>
            <p:nvPr/>
          </p:nvSpPr>
          <p:spPr>
            <a:xfrm>
              <a:off x="0" y="0"/>
              <a:ext cx="4859220" cy="864091"/>
            </a:xfrm>
            <a:custGeom>
              <a:avLst/>
              <a:gdLst/>
              <a:ahLst/>
              <a:cxnLst/>
              <a:rect l="l" t="t" r="r" b="b"/>
              <a:pathLst>
                <a:path w="4859220" h="864091">
                  <a:moveTo>
                    <a:pt x="0" y="0"/>
                  </a:moveTo>
                  <a:lnTo>
                    <a:pt x="4859220" y="0"/>
                  </a:lnTo>
                  <a:lnTo>
                    <a:pt x="4859220" y="864091"/>
                  </a:lnTo>
                  <a:lnTo>
                    <a:pt x="0" y="864091"/>
                  </a:lnTo>
                  <a:close/>
                </a:path>
              </a:pathLst>
            </a:custGeom>
            <a:solidFill>
              <a:srgbClr val="004CCF"/>
            </a:solidFill>
          </p:spPr>
          <p:txBody>
            <a:bodyPr/>
            <a:lstStyle/>
            <a:p>
              <a:endParaRPr lang="he-IL"/>
            </a:p>
          </p:txBody>
        </p:sp>
        <p:sp>
          <p:nvSpPr>
            <p:cNvPr id="5" name="TextBox 5"/>
            <p:cNvSpPr txBox="1"/>
            <p:nvPr/>
          </p:nvSpPr>
          <p:spPr>
            <a:xfrm>
              <a:off x="0" y="-47625"/>
              <a:ext cx="4859220" cy="911716"/>
            </a:xfrm>
            <a:prstGeom prst="rect">
              <a:avLst/>
            </a:prstGeom>
          </p:spPr>
          <p:txBody>
            <a:bodyPr lIns="50800" tIns="50800" rIns="50800" bIns="50800" rtlCol="0" anchor="ctr"/>
            <a:lstStyle/>
            <a:p>
              <a:pPr algn="ctr">
                <a:lnSpc>
                  <a:spcPts val="2886"/>
                </a:lnSpc>
              </a:pPr>
              <a:endParaRPr/>
            </a:p>
          </p:txBody>
        </p:sp>
      </p:grpSp>
      <p:grpSp>
        <p:nvGrpSpPr>
          <p:cNvPr id="6" name="Group 6"/>
          <p:cNvGrpSpPr/>
          <p:nvPr/>
        </p:nvGrpSpPr>
        <p:grpSpPr>
          <a:xfrm>
            <a:off x="1028700" y="3741327"/>
            <a:ext cx="16897322" cy="5678898"/>
            <a:chOff x="0" y="0"/>
            <a:chExt cx="6441364" cy="2164831"/>
          </a:xfrm>
        </p:grpSpPr>
        <p:sp>
          <p:nvSpPr>
            <p:cNvPr id="7" name="Freeform 7"/>
            <p:cNvSpPr/>
            <p:nvPr/>
          </p:nvSpPr>
          <p:spPr>
            <a:xfrm>
              <a:off x="0" y="0"/>
              <a:ext cx="6441364" cy="2164831"/>
            </a:xfrm>
            <a:custGeom>
              <a:avLst/>
              <a:gdLst/>
              <a:ahLst/>
              <a:cxnLst/>
              <a:rect l="l" t="t" r="r" b="b"/>
              <a:pathLst>
                <a:path w="6441364" h="2164831">
                  <a:moveTo>
                    <a:pt x="18327" y="0"/>
                  </a:moveTo>
                  <a:lnTo>
                    <a:pt x="6423037" y="0"/>
                  </a:lnTo>
                  <a:cubicBezTo>
                    <a:pt x="6433159" y="0"/>
                    <a:pt x="6441364" y="8205"/>
                    <a:pt x="6441364" y="18327"/>
                  </a:cubicBezTo>
                  <a:lnTo>
                    <a:pt x="6441364" y="2146504"/>
                  </a:lnTo>
                  <a:cubicBezTo>
                    <a:pt x="6441364" y="2156626"/>
                    <a:pt x="6433159" y="2164831"/>
                    <a:pt x="6423037" y="2164831"/>
                  </a:cubicBezTo>
                  <a:lnTo>
                    <a:pt x="18327" y="2164831"/>
                  </a:lnTo>
                  <a:cubicBezTo>
                    <a:pt x="8205" y="2164831"/>
                    <a:pt x="0" y="2156626"/>
                    <a:pt x="0" y="2146504"/>
                  </a:cubicBezTo>
                  <a:lnTo>
                    <a:pt x="0" y="18327"/>
                  </a:lnTo>
                  <a:cubicBezTo>
                    <a:pt x="0" y="8205"/>
                    <a:pt x="8205" y="0"/>
                    <a:pt x="18327" y="0"/>
                  </a:cubicBezTo>
                  <a:close/>
                </a:path>
              </a:pathLst>
            </a:custGeom>
            <a:solidFill>
              <a:srgbClr val="F2F2F2"/>
            </a:solidFill>
          </p:spPr>
          <p:txBody>
            <a:bodyPr/>
            <a:lstStyle/>
            <a:p>
              <a:endParaRPr lang="he-IL"/>
            </a:p>
          </p:txBody>
        </p:sp>
        <p:sp>
          <p:nvSpPr>
            <p:cNvPr id="8" name="TextBox 8"/>
            <p:cNvSpPr txBox="1"/>
            <p:nvPr/>
          </p:nvSpPr>
          <p:spPr>
            <a:xfrm>
              <a:off x="0" y="-47625"/>
              <a:ext cx="6441364" cy="2212456"/>
            </a:xfrm>
            <a:prstGeom prst="rect">
              <a:avLst/>
            </a:prstGeom>
          </p:spPr>
          <p:txBody>
            <a:bodyPr lIns="35098" tIns="35098" rIns="35098" bIns="35098" rtlCol="0" anchor="ctr"/>
            <a:lstStyle/>
            <a:p>
              <a:pPr algn="ctr">
                <a:lnSpc>
                  <a:spcPts val="3257"/>
                </a:lnSpc>
              </a:pPr>
              <a:endParaRPr/>
            </a:p>
          </p:txBody>
        </p:sp>
      </p:grpSp>
      <p:sp>
        <p:nvSpPr>
          <p:cNvPr id="9" name="Freeform 9"/>
          <p:cNvSpPr/>
          <p:nvPr/>
        </p:nvSpPr>
        <p:spPr>
          <a:xfrm rot="5292291">
            <a:off x="7409414" y="-1998490"/>
            <a:ext cx="4738170" cy="4228816"/>
          </a:xfrm>
          <a:custGeom>
            <a:avLst/>
            <a:gdLst/>
            <a:ahLst/>
            <a:cxnLst/>
            <a:rect l="l" t="t" r="r" b="b"/>
            <a:pathLst>
              <a:path w="4738170" h="4228816">
                <a:moveTo>
                  <a:pt x="0" y="0"/>
                </a:moveTo>
                <a:lnTo>
                  <a:pt x="4738170" y="0"/>
                </a:lnTo>
                <a:lnTo>
                  <a:pt x="4738170" y="4228816"/>
                </a:lnTo>
                <a:lnTo>
                  <a:pt x="0" y="422881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10" name="Group 10"/>
          <p:cNvGrpSpPr/>
          <p:nvPr/>
        </p:nvGrpSpPr>
        <p:grpSpPr>
          <a:xfrm>
            <a:off x="8001602" y="-23627"/>
            <a:ext cx="5143199" cy="2571600"/>
            <a:chOff x="0" y="0"/>
            <a:chExt cx="6350000" cy="3175000"/>
          </a:xfrm>
        </p:grpSpPr>
        <p:sp>
          <p:nvSpPr>
            <p:cNvPr id="11" name="Freeform 11"/>
            <p:cNvSpPr/>
            <p:nvPr/>
          </p:nvSpPr>
          <p:spPr>
            <a:xfrm>
              <a:off x="0" y="0"/>
              <a:ext cx="6350000" cy="3175000"/>
            </a:xfrm>
            <a:custGeom>
              <a:avLst/>
              <a:gdLst/>
              <a:ahLst/>
              <a:cxnLst/>
              <a:rect l="l" t="t" r="r" b="b"/>
              <a:pathLst>
                <a:path w="6350000" h="3175000">
                  <a:moveTo>
                    <a:pt x="3175000" y="3175000"/>
                  </a:moveTo>
                  <a:cubicBezTo>
                    <a:pt x="1421498" y="3175000"/>
                    <a:pt x="0" y="1753502"/>
                    <a:pt x="0" y="0"/>
                  </a:cubicBezTo>
                  <a:lnTo>
                    <a:pt x="6350000" y="0"/>
                  </a:lnTo>
                  <a:cubicBezTo>
                    <a:pt x="6350000" y="1753502"/>
                    <a:pt x="4928502" y="3175000"/>
                    <a:pt x="3175000" y="3175000"/>
                  </a:cubicBezTo>
                  <a:close/>
                </a:path>
              </a:pathLst>
            </a:custGeom>
            <a:blipFill>
              <a:blip r:embed="rId5"/>
              <a:stretch>
                <a:fillRect t="-6268" b="-6268"/>
              </a:stretch>
            </a:blipFill>
          </p:spPr>
          <p:txBody>
            <a:bodyPr/>
            <a:lstStyle/>
            <a:p>
              <a:endParaRPr lang="he-IL"/>
            </a:p>
          </p:txBody>
        </p:sp>
      </p:grpSp>
      <p:grpSp>
        <p:nvGrpSpPr>
          <p:cNvPr id="12" name="Group 12"/>
          <p:cNvGrpSpPr/>
          <p:nvPr/>
        </p:nvGrpSpPr>
        <p:grpSpPr>
          <a:xfrm>
            <a:off x="13144801" y="-23627"/>
            <a:ext cx="5143199" cy="2571600"/>
            <a:chOff x="0" y="0"/>
            <a:chExt cx="6350000" cy="3175000"/>
          </a:xfrm>
        </p:grpSpPr>
        <p:sp>
          <p:nvSpPr>
            <p:cNvPr id="13" name="Freeform 13"/>
            <p:cNvSpPr/>
            <p:nvPr/>
          </p:nvSpPr>
          <p:spPr>
            <a:xfrm>
              <a:off x="0" y="0"/>
              <a:ext cx="6350000" cy="3175000"/>
            </a:xfrm>
            <a:custGeom>
              <a:avLst/>
              <a:gdLst/>
              <a:ahLst/>
              <a:cxnLst/>
              <a:rect l="l" t="t" r="r" b="b"/>
              <a:pathLst>
                <a:path w="6350000" h="3175000">
                  <a:moveTo>
                    <a:pt x="3175000" y="3175000"/>
                  </a:moveTo>
                  <a:cubicBezTo>
                    <a:pt x="1421498" y="3175000"/>
                    <a:pt x="0" y="1753502"/>
                    <a:pt x="0" y="0"/>
                  </a:cubicBezTo>
                  <a:lnTo>
                    <a:pt x="6350000" y="0"/>
                  </a:lnTo>
                  <a:cubicBezTo>
                    <a:pt x="6350000" y="1753502"/>
                    <a:pt x="4928502" y="3175000"/>
                    <a:pt x="3175000" y="3175000"/>
                  </a:cubicBezTo>
                  <a:close/>
                </a:path>
              </a:pathLst>
            </a:custGeom>
            <a:blipFill>
              <a:blip r:embed="rId6"/>
              <a:stretch>
                <a:fillRect t="-50000" b="-50000"/>
              </a:stretch>
            </a:blipFill>
          </p:spPr>
          <p:txBody>
            <a:bodyPr/>
            <a:lstStyle/>
            <a:p>
              <a:endParaRPr lang="he-IL"/>
            </a:p>
          </p:txBody>
        </p:sp>
      </p:grpSp>
      <p:sp>
        <p:nvSpPr>
          <p:cNvPr id="14" name="TextBox 14"/>
          <p:cNvSpPr txBox="1"/>
          <p:nvPr/>
        </p:nvSpPr>
        <p:spPr>
          <a:xfrm>
            <a:off x="7196530" y="2500348"/>
            <a:ext cx="7774291" cy="1028957"/>
          </a:xfrm>
          <a:prstGeom prst="rect">
            <a:avLst/>
          </a:prstGeom>
        </p:spPr>
        <p:txBody>
          <a:bodyPr lIns="0" tIns="0" rIns="0" bIns="0" rtlCol="0" anchor="t">
            <a:spAutoFit/>
          </a:bodyPr>
          <a:lstStyle/>
          <a:p>
            <a:pPr marL="0" lvl="0" indent="0" algn="r" rtl="1">
              <a:lnSpc>
                <a:spcPts val="6829"/>
              </a:lnSpc>
              <a:spcBef>
                <a:spcPct val="0"/>
              </a:spcBef>
            </a:pPr>
            <a:r>
              <a:rPr lang="he-IL" sz="6443" b="1">
                <a:solidFill>
                  <a:srgbClr val="004CCF"/>
                </a:solidFill>
                <a:latin typeface="Arial Bold"/>
                <a:ea typeface="Arial Bold"/>
                <a:cs typeface="Arial Bold"/>
                <a:sym typeface="Arial Bold"/>
                <a:rtl/>
              </a:rPr>
              <a:t>בעלי עניין</a:t>
            </a:r>
          </a:p>
        </p:txBody>
      </p:sp>
      <p:sp>
        <p:nvSpPr>
          <p:cNvPr id="15" name="TextBox 15"/>
          <p:cNvSpPr txBox="1"/>
          <p:nvPr/>
        </p:nvSpPr>
        <p:spPr>
          <a:xfrm>
            <a:off x="1469403" y="4101136"/>
            <a:ext cx="16114357" cy="5229155"/>
          </a:xfrm>
          <a:prstGeom prst="rect">
            <a:avLst/>
          </a:prstGeom>
        </p:spPr>
        <p:txBody>
          <a:bodyPr lIns="0" tIns="0" rIns="0" bIns="0" rtlCol="0" anchor="t">
            <a:spAutoFit/>
          </a:bodyPr>
          <a:lstStyle/>
          <a:p>
            <a:pPr marL="0" lvl="0" indent="0" algn="r">
              <a:lnSpc>
                <a:spcPts val="3153"/>
              </a:lnSpc>
              <a:spcBef>
                <a:spcPct val="0"/>
              </a:spcBef>
            </a:pPr>
            <a:r>
              <a:rPr lang="he-IL" sz="2252" b="1" u="none" strike="noStrike">
                <a:solidFill>
                  <a:srgbClr val="000000"/>
                </a:solidFill>
                <a:latin typeface="Arial Bold"/>
                <a:ea typeface="Arial Bold"/>
                <a:cs typeface="Arial Bold"/>
                <a:sym typeface="Arial Bold"/>
                <a:rtl/>
              </a:rPr>
              <a:t>רשויות מקומיות: עיריות של ערים גדולות (תל אביב, ירושלים וכד') , עיריות קטנות, ומועצות מקומיות ואזוריות למטרת ניהול מערך האשפה בתחומי היישובים</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a:p>
            <a:pPr marL="0" lvl="0" indent="0" algn="r">
              <a:lnSpc>
                <a:spcPts val="3153"/>
              </a:lnSpc>
              <a:spcBef>
                <a:spcPct val="0"/>
              </a:spcBef>
            </a:pPr>
            <a:r>
              <a:rPr lang="he-IL" sz="2252" b="1" u="none" strike="noStrike">
                <a:solidFill>
                  <a:srgbClr val="000000"/>
                </a:solidFill>
                <a:latin typeface="Arial Bold"/>
                <a:ea typeface="Arial Bold"/>
                <a:cs typeface="Arial Bold"/>
                <a:sym typeface="Arial Bold"/>
                <a:rtl/>
              </a:rPr>
              <a:t>חברות וקבלנים לפינוי פסולת: ספקי שירותים האחראים לאיסוף והובלת הפסולת</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a:p>
            <a:pPr marL="0" lvl="0" indent="0" algn="r">
              <a:lnSpc>
                <a:spcPts val="3153"/>
              </a:lnSpc>
              <a:spcBef>
                <a:spcPct val="0"/>
              </a:spcBef>
            </a:pPr>
            <a:r>
              <a:rPr lang="he-IL" sz="2252" b="1" u="none" strike="noStrike">
                <a:solidFill>
                  <a:srgbClr val="000000"/>
                </a:solidFill>
                <a:latin typeface="Arial Bold"/>
                <a:ea typeface="Arial Bold"/>
                <a:cs typeface="Arial Bold"/>
                <a:sym typeface="Arial Bold"/>
                <a:rtl/>
              </a:rPr>
              <a:t>משרדי ממשלה וגופים רגולטוריים: כגון המשרד להגנת הסביבה, האחראים על רגולציה ופיקוח בתחום ניהול הפסולת</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a:p>
            <a:pPr marL="0" lvl="0" indent="0" algn="r">
              <a:lnSpc>
                <a:spcPts val="3153"/>
              </a:lnSpc>
              <a:spcBef>
                <a:spcPct val="0"/>
              </a:spcBef>
            </a:pPr>
            <a:r>
              <a:rPr lang="he-IL" sz="2252" b="1" u="none" strike="noStrike">
                <a:solidFill>
                  <a:srgbClr val="000000"/>
                </a:solidFill>
                <a:latin typeface="Arial Bold"/>
                <a:ea typeface="Arial Bold"/>
                <a:cs typeface="Arial Bold"/>
                <a:sym typeface="Arial Bold"/>
                <a:rtl/>
              </a:rPr>
              <a:t>תושבים ובעלי עסקים: הנהנים משיפור השירות ואיכות החיים בסביבה נקייה יותר</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a:p>
            <a:pPr marL="0" lvl="0" indent="0" algn="r">
              <a:lnSpc>
                <a:spcPts val="3153"/>
              </a:lnSpc>
              <a:spcBef>
                <a:spcPct val="0"/>
              </a:spcBef>
            </a:pPr>
            <a:r>
              <a:rPr lang="en-US" sz="2252" b="1" u="none" strike="noStrike">
                <a:solidFill>
                  <a:srgbClr val="000000"/>
                </a:solidFill>
                <a:latin typeface="Arial Bold"/>
                <a:ea typeface="Arial Bold"/>
                <a:cs typeface="Arial Bold"/>
                <a:sym typeface="Arial Bold"/>
              </a:rPr>
              <a:t> </a:t>
            </a:r>
            <a:r>
              <a:rPr lang="he-IL" sz="2252" b="1" u="none" strike="noStrike">
                <a:solidFill>
                  <a:srgbClr val="000000"/>
                </a:solidFill>
                <a:latin typeface="Arial Bold"/>
                <a:ea typeface="Arial Bold"/>
                <a:cs typeface="Arial Bold"/>
                <a:sym typeface="Arial Bold"/>
                <a:rtl/>
              </a:rPr>
              <a:t>חברות טכנולוגיה ואינטגרציה חכמה: ספקי פתרונות חיישנים, מערכות ענן ובינה מלאכותית לניהול האשפה</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a:p>
            <a:pPr marL="0" lvl="0" indent="0" algn="r">
              <a:lnSpc>
                <a:spcPts val="3153"/>
              </a:lnSpc>
              <a:spcBef>
                <a:spcPct val="0"/>
              </a:spcBef>
            </a:pPr>
            <a:r>
              <a:rPr lang="he-IL" sz="2252" b="1" u="none" strike="noStrike">
                <a:solidFill>
                  <a:srgbClr val="000000"/>
                </a:solidFill>
                <a:latin typeface="Arial Bold"/>
                <a:ea typeface="Arial Bold"/>
                <a:cs typeface="Arial Bold"/>
                <a:sym typeface="Arial Bold"/>
                <a:rtl/>
              </a:rPr>
              <a:t>חברות מיחזור וסביבה: גורמים המקדמים שימוש חוזר והפרדת פסולת לשימור הקיימות</a:t>
            </a:r>
          </a:p>
          <a:p>
            <a:pPr marL="0" lvl="0" indent="0" algn="r">
              <a:lnSpc>
                <a:spcPts val="3153"/>
              </a:lnSpc>
              <a:spcBef>
                <a:spcPct val="0"/>
              </a:spcBef>
            </a:pPr>
            <a:endParaRPr lang="he-IL" sz="2252" b="1" u="none" strike="noStrike">
              <a:solidFill>
                <a:srgbClr val="000000"/>
              </a:solidFill>
              <a:latin typeface="Arial Bold"/>
              <a:ea typeface="Arial Bold"/>
              <a:cs typeface="Arial Bold"/>
              <a:sym typeface="Arial Bold"/>
              <a:rt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28643" r="-9579" b="-8940"/>
            </a:stretch>
          </a:blipFill>
        </p:spPr>
        <p:txBody>
          <a:bodyPr/>
          <a:lstStyle/>
          <a:p>
            <a:endParaRPr lang="he-IL"/>
          </a:p>
        </p:txBody>
      </p:sp>
      <p:grpSp>
        <p:nvGrpSpPr>
          <p:cNvPr id="3" name="Group 3"/>
          <p:cNvGrpSpPr/>
          <p:nvPr/>
        </p:nvGrpSpPr>
        <p:grpSpPr>
          <a:xfrm>
            <a:off x="-161849" y="0"/>
            <a:ext cx="18449849" cy="376261"/>
            <a:chOff x="0" y="0"/>
            <a:chExt cx="4859220" cy="99098"/>
          </a:xfrm>
        </p:grpSpPr>
        <p:sp>
          <p:nvSpPr>
            <p:cNvPr id="4" name="Freeform 4"/>
            <p:cNvSpPr/>
            <p:nvPr/>
          </p:nvSpPr>
          <p:spPr>
            <a:xfrm>
              <a:off x="0" y="0"/>
              <a:ext cx="4859220" cy="99098"/>
            </a:xfrm>
            <a:custGeom>
              <a:avLst/>
              <a:gdLst/>
              <a:ahLst/>
              <a:cxnLst/>
              <a:rect l="l" t="t" r="r" b="b"/>
              <a:pathLst>
                <a:path w="4859220" h="99098">
                  <a:moveTo>
                    <a:pt x="0" y="0"/>
                  </a:moveTo>
                  <a:lnTo>
                    <a:pt x="4859220" y="0"/>
                  </a:lnTo>
                  <a:lnTo>
                    <a:pt x="4859220" y="99098"/>
                  </a:lnTo>
                  <a:lnTo>
                    <a:pt x="0" y="99098"/>
                  </a:lnTo>
                  <a:close/>
                </a:path>
              </a:pathLst>
            </a:custGeom>
            <a:solidFill>
              <a:srgbClr val="0E62F2"/>
            </a:solidFill>
          </p:spPr>
          <p:txBody>
            <a:bodyPr/>
            <a:lstStyle/>
            <a:p>
              <a:endParaRPr lang="he-IL"/>
            </a:p>
          </p:txBody>
        </p:sp>
        <p:sp>
          <p:nvSpPr>
            <p:cNvPr id="5" name="TextBox 5"/>
            <p:cNvSpPr txBox="1"/>
            <p:nvPr/>
          </p:nvSpPr>
          <p:spPr>
            <a:xfrm>
              <a:off x="0" y="-47625"/>
              <a:ext cx="4859220" cy="146723"/>
            </a:xfrm>
            <a:prstGeom prst="rect">
              <a:avLst/>
            </a:prstGeom>
          </p:spPr>
          <p:txBody>
            <a:bodyPr lIns="50800" tIns="50800" rIns="50800" bIns="50800" rtlCol="0" anchor="ctr"/>
            <a:lstStyle/>
            <a:p>
              <a:pPr algn="ctr">
                <a:lnSpc>
                  <a:spcPts val="2886"/>
                </a:lnSpc>
              </a:pPr>
              <a:endParaRPr/>
            </a:p>
          </p:txBody>
        </p:sp>
      </p:grpSp>
      <p:grpSp>
        <p:nvGrpSpPr>
          <p:cNvPr id="6" name="Group 6"/>
          <p:cNvGrpSpPr/>
          <p:nvPr/>
        </p:nvGrpSpPr>
        <p:grpSpPr>
          <a:xfrm>
            <a:off x="-161849" y="9910739"/>
            <a:ext cx="18449849" cy="376261"/>
            <a:chOff x="0" y="0"/>
            <a:chExt cx="4859220" cy="99098"/>
          </a:xfrm>
        </p:grpSpPr>
        <p:sp>
          <p:nvSpPr>
            <p:cNvPr id="7" name="Freeform 7"/>
            <p:cNvSpPr/>
            <p:nvPr/>
          </p:nvSpPr>
          <p:spPr>
            <a:xfrm>
              <a:off x="0" y="0"/>
              <a:ext cx="4859220" cy="99098"/>
            </a:xfrm>
            <a:custGeom>
              <a:avLst/>
              <a:gdLst/>
              <a:ahLst/>
              <a:cxnLst/>
              <a:rect l="l" t="t" r="r" b="b"/>
              <a:pathLst>
                <a:path w="4859220" h="99098">
                  <a:moveTo>
                    <a:pt x="0" y="0"/>
                  </a:moveTo>
                  <a:lnTo>
                    <a:pt x="4859220" y="0"/>
                  </a:lnTo>
                  <a:lnTo>
                    <a:pt x="4859220" y="99098"/>
                  </a:lnTo>
                  <a:lnTo>
                    <a:pt x="0" y="99098"/>
                  </a:lnTo>
                  <a:close/>
                </a:path>
              </a:pathLst>
            </a:custGeom>
            <a:solidFill>
              <a:srgbClr val="0E62F2"/>
            </a:solidFill>
          </p:spPr>
          <p:txBody>
            <a:bodyPr/>
            <a:lstStyle/>
            <a:p>
              <a:endParaRPr lang="he-IL"/>
            </a:p>
          </p:txBody>
        </p:sp>
        <p:sp>
          <p:nvSpPr>
            <p:cNvPr id="8" name="TextBox 8"/>
            <p:cNvSpPr txBox="1"/>
            <p:nvPr/>
          </p:nvSpPr>
          <p:spPr>
            <a:xfrm>
              <a:off x="0" y="-47625"/>
              <a:ext cx="4859220" cy="146723"/>
            </a:xfrm>
            <a:prstGeom prst="rect">
              <a:avLst/>
            </a:prstGeom>
          </p:spPr>
          <p:txBody>
            <a:bodyPr lIns="50800" tIns="50800" rIns="50800" bIns="50800" rtlCol="0" anchor="ctr"/>
            <a:lstStyle/>
            <a:p>
              <a:pPr algn="ctr">
                <a:lnSpc>
                  <a:spcPts val="2886"/>
                </a:lnSpc>
              </a:pPr>
              <a:endParaRPr/>
            </a:p>
          </p:txBody>
        </p:sp>
      </p:grpSp>
      <p:sp>
        <p:nvSpPr>
          <p:cNvPr id="9" name="Freeform 9"/>
          <p:cNvSpPr/>
          <p:nvPr/>
        </p:nvSpPr>
        <p:spPr>
          <a:xfrm>
            <a:off x="-1545748" y="7413524"/>
            <a:ext cx="2574448" cy="2497215"/>
          </a:xfrm>
          <a:custGeom>
            <a:avLst/>
            <a:gdLst/>
            <a:ahLst/>
            <a:cxnLst/>
            <a:rect l="l" t="t" r="r" b="b"/>
            <a:pathLst>
              <a:path w="2574448" h="2497215">
                <a:moveTo>
                  <a:pt x="0" y="0"/>
                </a:moveTo>
                <a:lnTo>
                  <a:pt x="2574448" y="0"/>
                </a:lnTo>
                <a:lnTo>
                  <a:pt x="2574448" y="2497215"/>
                </a:lnTo>
                <a:lnTo>
                  <a:pt x="0" y="249721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he-IL"/>
          </a:p>
        </p:txBody>
      </p:sp>
      <p:grpSp>
        <p:nvGrpSpPr>
          <p:cNvPr id="10" name="Group 10"/>
          <p:cNvGrpSpPr/>
          <p:nvPr/>
        </p:nvGrpSpPr>
        <p:grpSpPr>
          <a:xfrm>
            <a:off x="9327054" y="5886892"/>
            <a:ext cx="6054600" cy="2500335"/>
            <a:chOff x="0" y="0"/>
            <a:chExt cx="2535475" cy="1047061"/>
          </a:xfrm>
        </p:grpSpPr>
        <p:sp>
          <p:nvSpPr>
            <p:cNvPr id="11" name="Freeform 11"/>
            <p:cNvSpPr/>
            <p:nvPr/>
          </p:nvSpPr>
          <p:spPr>
            <a:xfrm>
              <a:off x="0" y="0"/>
              <a:ext cx="2535475" cy="1047061"/>
            </a:xfrm>
            <a:custGeom>
              <a:avLst/>
              <a:gdLst/>
              <a:ahLst/>
              <a:cxnLst/>
              <a:rect l="l" t="t" r="r" b="b"/>
              <a:pathLst>
                <a:path w="2535475" h="1047061">
                  <a:moveTo>
                    <a:pt x="51147" y="0"/>
                  </a:moveTo>
                  <a:lnTo>
                    <a:pt x="2484328" y="0"/>
                  </a:lnTo>
                  <a:cubicBezTo>
                    <a:pt x="2497893" y="0"/>
                    <a:pt x="2510902" y="5389"/>
                    <a:pt x="2520494" y="14981"/>
                  </a:cubicBezTo>
                  <a:cubicBezTo>
                    <a:pt x="2530086" y="24573"/>
                    <a:pt x="2535475" y="37582"/>
                    <a:pt x="2535475" y="51147"/>
                  </a:cubicBezTo>
                  <a:lnTo>
                    <a:pt x="2535475" y="995914"/>
                  </a:lnTo>
                  <a:cubicBezTo>
                    <a:pt x="2535475" y="1009479"/>
                    <a:pt x="2530086" y="1022488"/>
                    <a:pt x="2520494" y="1032080"/>
                  </a:cubicBezTo>
                  <a:cubicBezTo>
                    <a:pt x="2510902" y="1041672"/>
                    <a:pt x="2497893" y="1047061"/>
                    <a:pt x="2484328" y="1047061"/>
                  </a:cubicBezTo>
                  <a:lnTo>
                    <a:pt x="51147" y="1047061"/>
                  </a:lnTo>
                  <a:cubicBezTo>
                    <a:pt x="37582" y="1047061"/>
                    <a:pt x="24573" y="1041672"/>
                    <a:pt x="14981" y="1032080"/>
                  </a:cubicBezTo>
                  <a:cubicBezTo>
                    <a:pt x="5389" y="1022488"/>
                    <a:pt x="0" y="1009479"/>
                    <a:pt x="0" y="995914"/>
                  </a:cubicBezTo>
                  <a:lnTo>
                    <a:pt x="0" y="51147"/>
                  </a:lnTo>
                  <a:cubicBezTo>
                    <a:pt x="0" y="37582"/>
                    <a:pt x="5389" y="24573"/>
                    <a:pt x="14981" y="14981"/>
                  </a:cubicBezTo>
                  <a:cubicBezTo>
                    <a:pt x="24573" y="5389"/>
                    <a:pt x="37582" y="0"/>
                    <a:pt x="51147" y="0"/>
                  </a:cubicBezTo>
                  <a:close/>
                </a:path>
              </a:pathLst>
            </a:custGeom>
            <a:solidFill>
              <a:srgbClr val="F2F2F2"/>
            </a:solidFill>
          </p:spPr>
          <p:txBody>
            <a:bodyPr/>
            <a:lstStyle/>
            <a:p>
              <a:endParaRPr lang="he-IL"/>
            </a:p>
          </p:txBody>
        </p:sp>
        <p:sp>
          <p:nvSpPr>
            <p:cNvPr id="12" name="TextBox 12"/>
            <p:cNvSpPr txBox="1"/>
            <p:nvPr/>
          </p:nvSpPr>
          <p:spPr>
            <a:xfrm>
              <a:off x="0" y="-47625"/>
              <a:ext cx="2535475" cy="1094686"/>
            </a:xfrm>
            <a:prstGeom prst="rect">
              <a:avLst/>
            </a:prstGeom>
          </p:spPr>
          <p:txBody>
            <a:bodyPr lIns="33429" tIns="33429" rIns="33429" bIns="33429" rtlCol="0" anchor="ctr"/>
            <a:lstStyle/>
            <a:p>
              <a:pPr algn="ctr">
                <a:lnSpc>
                  <a:spcPts val="3257"/>
                </a:lnSpc>
              </a:pPr>
              <a:endParaRPr/>
            </a:p>
          </p:txBody>
        </p:sp>
      </p:grpSp>
      <p:sp>
        <p:nvSpPr>
          <p:cNvPr id="13" name="Freeform 13"/>
          <p:cNvSpPr/>
          <p:nvPr/>
        </p:nvSpPr>
        <p:spPr>
          <a:xfrm>
            <a:off x="1667326" y="2778965"/>
            <a:ext cx="15319456" cy="7131774"/>
          </a:xfrm>
          <a:custGeom>
            <a:avLst/>
            <a:gdLst/>
            <a:ahLst/>
            <a:cxnLst/>
            <a:rect l="l" t="t" r="r" b="b"/>
            <a:pathLst>
              <a:path w="15319456" h="7131774">
                <a:moveTo>
                  <a:pt x="0" y="0"/>
                </a:moveTo>
                <a:lnTo>
                  <a:pt x="15319456" y="0"/>
                </a:lnTo>
                <a:lnTo>
                  <a:pt x="15319456" y="7131774"/>
                </a:lnTo>
                <a:lnTo>
                  <a:pt x="0" y="7131774"/>
                </a:lnTo>
                <a:lnTo>
                  <a:pt x="0" y="0"/>
                </a:lnTo>
                <a:close/>
              </a:path>
            </a:pathLst>
          </a:custGeom>
          <a:blipFill>
            <a:blip r:embed="rId5"/>
            <a:stretch>
              <a:fillRect t="-690"/>
            </a:stretch>
          </a:blipFill>
        </p:spPr>
        <p:txBody>
          <a:bodyPr/>
          <a:lstStyle/>
          <a:p>
            <a:endParaRPr lang="he-IL"/>
          </a:p>
        </p:txBody>
      </p:sp>
      <p:sp>
        <p:nvSpPr>
          <p:cNvPr id="14" name="TextBox 14"/>
          <p:cNvSpPr txBox="1"/>
          <p:nvPr/>
        </p:nvSpPr>
        <p:spPr>
          <a:xfrm>
            <a:off x="2181547" y="1379954"/>
            <a:ext cx="16445235" cy="1143060"/>
          </a:xfrm>
          <a:prstGeom prst="rect">
            <a:avLst/>
          </a:prstGeom>
        </p:spPr>
        <p:txBody>
          <a:bodyPr lIns="0" tIns="0" rIns="0" bIns="0" rtlCol="0" anchor="t">
            <a:spAutoFit/>
          </a:bodyPr>
          <a:lstStyle/>
          <a:p>
            <a:pPr marL="0" lvl="0" indent="0" algn="ctr" rtl="1">
              <a:lnSpc>
                <a:spcPts val="7632"/>
              </a:lnSpc>
              <a:spcBef>
                <a:spcPct val="0"/>
              </a:spcBef>
            </a:pPr>
            <a:r>
              <a:rPr lang="he-IL" sz="7200" b="1">
                <a:solidFill>
                  <a:srgbClr val="004CCF"/>
                </a:solidFill>
                <a:latin typeface="Arial Bold"/>
                <a:ea typeface="Arial Bold"/>
                <a:cs typeface="Arial Bold"/>
                <a:sym typeface="Arial Bold"/>
                <a:rtl/>
              </a:rPr>
              <a:t>פיתוח ותכנון</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573</TotalTime>
  <Words>2381</Words>
  <Application>Microsoft Office PowerPoint</Application>
  <PresentationFormat>מותאם אישית</PresentationFormat>
  <Paragraphs>254</Paragraphs>
  <Slides>14</Slides>
  <Notes>0</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14</vt:i4>
      </vt:variant>
    </vt:vector>
  </HeadingPairs>
  <TitlesOfParts>
    <vt:vector size="21" baseType="lpstr">
      <vt:lpstr>Arial</vt:lpstr>
      <vt:lpstr>Calibri</vt:lpstr>
      <vt:lpstr>Public Sans Bold</vt:lpstr>
      <vt:lpstr>Public Sans</vt:lpstr>
      <vt:lpstr>Arial Nova Bold</vt:lpstr>
      <vt:lpstr>Arial Bold</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 AutoTrash</dc:title>
  <cp:lastModifiedBy>עדי מתוק</cp:lastModifiedBy>
  <cp:revision>11</cp:revision>
  <dcterms:created xsi:type="dcterms:W3CDTF">2006-08-16T00:00:00Z</dcterms:created>
  <dcterms:modified xsi:type="dcterms:W3CDTF">2025-02-15T19:25:52Z</dcterms:modified>
  <dc:identifier>DAGe6fwl-Qs</dc:identifier>
</cp:coreProperties>
</file>

<file path=docProps/thumbnail.jpeg>
</file>